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0"/>
  </p:notesMasterIdLst>
  <p:handoutMasterIdLst>
    <p:handoutMasterId r:id="rId21"/>
  </p:handoutMasterIdLst>
  <p:sldIdLst>
    <p:sldId id="2144446779" r:id="rId6"/>
    <p:sldId id="584" r:id="rId7"/>
    <p:sldId id="2144446781" r:id="rId8"/>
    <p:sldId id="2144446755" r:id="rId9"/>
    <p:sldId id="2144446851" r:id="rId10"/>
    <p:sldId id="2144446849" r:id="rId11"/>
    <p:sldId id="2144446836" r:id="rId12"/>
    <p:sldId id="2144446839" r:id="rId13"/>
    <p:sldId id="2144446853" r:id="rId14"/>
    <p:sldId id="2144446840" r:id="rId15"/>
    <p:sldId id="2144446852" r:id="rId16"/>
    <p:sldId id="2144446850" r:id="rId17"/>
    <p:sldId id="2144446855" r:id="rId18"/>
    <p:sldId id="2144446789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3776EAE1-D315-2122-E15E-259044984347}" name="Ivana Momčilović" initials="" userId="S::ivana.momcilovic@grey.com::6e1bc8ea-4603-4d30-9bb9-5ff0f5e6fd1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121"/>
    <a:srgbClr val="A03033"/>
    <a:srgbClr val="FF6900"/>
    <a:srgbClr val="000000"/>
    <a:srgbClr val="5C6670"/>
    <a:srgbClr val="4B5050"/>
    <a:srgbClr val="333F48"/>
    <a:srgbClr val="F7F7F7"/>
    <a:srgbClr val="B8BFCA"/>
    <a:srgbClr val="A9B2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A7304B-FA40-4918-8A40-FF3874D76827}" v="21" dt="2026-02-23T05:13:29.0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71525" autoAdjust="0"/>
  </p:normalViewPr>
  <p:slideViewPr>
    <p:cSldViewPr snapToGrid="0">
      <p:cViewPr varScale="1">
        <p:scale>
          <a:sx n="86" d="100"/>
          <a:sy n="86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Muža (Span)" userId="ea6ff06c-c3ef-4e59-90b7-c0bf89f3838e" providerId="ADAL" clId="{72088C79-31F8-4816-9013-07EEFDF69EED}"/>
    <pc:docChg chg="custSel modSld">
      <pc:chgData name="Oliver Muža (Span)" userId="ea6ff06c-c3ef-4e59-90b7-c0bf89f3838e" providerId="ADAL" clId="{72088C79-31F8-4816-9013-07EEFDF69EED}" dt="2026-02-20T10:09:07.948" v="54" actId="20577"/>
      <pc:docMkLst>
        <pc:docMk/>
      </pc:docMkLst>
      <pc:sldChg chg="addSp delSp modSp mod">
        <pc:chgData name="Oliver Muža (Span)" userId="ea6ff06c-c3ef-4e59-90b7-c0bf89f3838e" providerId="ADAL" clId="{72088C79-31F8-4816-9013-07EEFDF69EED}" dt="2026-02-20T10:07:29.176" v="42" actId="1076"/>
        <pc:sldMkLst>
          <pc:docMk/>
          <pc:sldMk cId="919465283" sldId="2144446755"/>
        </pc:sldMkLst>
        <pc:spChg chg="mod">
          <ac:chgData name="Oliver Muža (Span)" userId="ea6ff06c-c3ef-4e59-90b7-c0bf89f3838e" providerId="ADAL" clId="{72088C79-31F8-4816-9013-07EEFDF69EED}" dt="2026-02-20T10:07:29.176" v="42" actId="1076"/>
          <ac:spMkLst>
            <pc:docMk/>
            <pc:sldMk cId="919465283" sldId="2144446755"/>
            <ac:spMk id="2" creationId="{E058A4EB-388A-EA3E-5701-B417DD1FF55A}"/>
          </ac:spMkLst>
        </pc:spChg>
        <pc:spChg chg="mod">
          <ac:chgData name="Oliver Muža (Span)" userId="ea6ff06c-c3ef-4e59-90b7-c0bf89f3838e" providerId="ADAL" clId="{72088C79-31F8-4816-9013-07EEFDF69EED}" dt="2026-02-20T10:07:29.176" v="42" actId="1076"/>
          <ac:spMkLst>
            <pc:docMk/>
            <pc:sldMk cId="919465283" sldId="2144446755"/>
            <ac:spMk id="3" creationId="{65104A5A-C361-0B41-F130-B8B6D21309F6}"/>
          </ac:spMkLst>
        </pc:spChg>
        <pc:picChg chg="add mod">
          <ac:chgData name="Oliver Muža (Span)" userId="ea6ff06c-c3ef-4e59-90b7-c0bf89f3838e" providerId="ADAL" clId="{72088C79-31F8-4816-9013-07EEFDF69EED}" dt="2026-02-20T10:07:29.176" v="42" actId="1076"/>
          <ac:picMkLst>
            <pc:docMk/>
            <pc:sldMk cId="919465283" sldId="2144446755"/>
            <ac:picMk id="5" creationId="{4E9A44F2-2CA6-4276-9ED8-CFCCAEB78E68}"/>
          </ac:picMkLst>
        </pc:picChg>
        <pc:picChg chg="add mod">
          <ac:chgData name="Oliver Muža (Span)" userId="ea6ff06c-c3ef-4e59-90b7-c0bf89f3838e" providerId="ADAL" clId="{72088C79-31F8-4816-9013-07EEFDF69EED}" dt="2026-02-20T10:07:29.176" v="42" actId="1076"/>
          <ac:picMkLst>
            <pc:docMk/>
            <pc:sldMk cId="919465283" sldId="2144446755"/>
            <ac:picMk id="7" creationId="{531AEC83-F608-7BF5-3925-B93E6EBA58DF}"/>
          </ac:picMkLst>
        </pc:picChg>
      </pc:sldChg>
      <pc:sldChg chg="addSp delSp modSp mod">
        <pc:chgData name="Oliver Muža (Span)" userId="ea6ff06c-c3ef-4e59-90b7-c0bf89f3838e" providerId="ADAL" clId="{72088C79-31F8-4816-9013-07EEFDF69EED}" dt="2026-02-20T10:06:41.146" v="35" actId="1076"/>
        <pc:sldMkLst>
          <pc:docMk/>
          <pc:sldMk cId="3396497561" sldId="2144446851"/>
        </pc:sldMkLst>
        <pc:spChg chg="mod">
          <ac:chgData name="Oliver Muža (Span)" userId="ea6ff06c-c3ef-4e59-90b7-c0bf89f3838e" providerId="ADAL" clId="{72088C79-31F8-4816-9013-07EEFDF69EED}" dt="2026-02-20T10:06:36.508" v="34" actId="14100"/>
          <ac:spMkLst>
            <pc:docMk/>
            <pc:sldMk cId="3396497561" sldId="2144446851"/>
            <ac:spMk id="2" creationId="{9A7F4CAC-A880-D6E5-349E-32FEAA57D85D}"/>
          </ac:spMkLst>
        </pc:spChg>
        <pc:spChg chg="mod">
          <ac:chgData name="Oliver Muža (Span)" userId="ea6ff06c-c3ef-4e59-90b7-c0bf89f3838e" providerId="ADAL" clId="{72088C79-31F8-4816-9013-07EEFDF69EED}" dt="2026-02-20T10:06:41.146" v="35" actId="1076"/>
          <ac:spMkLst>
            <pc:docMk/>
            <pc:sldMk cId="3396497561" sldId="2144446851"/>
            <ac:spMk id="3" creationId="{D841AE4E-4E88-F4D7-62AC-C480412DBDBD}"/>
          </ac:spMkLst>
        </pc:spChg>
        <pc:picChg chg="add mod">
          <ac:chgData name="Oliver Muža (Span)" userId="ea6ff06c-c3ef-4e59-90b7-c0bf89f3838e" providerId="ADAL" clId="{72088C79-31F8-4816-9013-07EEFDF69EED}" dt="2026-02-20T10:06:41.146" v="35" actId="1076"/>
          <ac:picMkLst>
            <pc:docMk/>
            <pc:sldMk cId="3396497561" sldId="2144446851"/>
            <ac:picMk id="5" creationId="{92756420-A9F1-075B-61F6-664014226FA5}"/>
          </ac:picMkLst>
        </pc:picChg>
        <pc:picChg chg="add mod">
          <ac:chgData name="Oliver Muža (Span)" userId="ea6ff06c-c3ef-4e59-90b7-c0bf89f3838e" providerId="ADAL" clId="{72088C79-31F8-4816-9013-07EEFDF69EED}" dt="2026-02-20T10:06:28.209" v="32" actId="1076"/>
          <ac:picMkLst>
            <pc:docMk/>
            <pc:sldMk cId="3396497561" sldId="2144446851"/>
            <ac:picMk id="7" creationId="{7AFE8459-0540-2BE0-0D4A-E958A0E87FE5}"/>
          </ac:picMkLst>
        </pc:picChg>
      </pc:sldChg>
      <pc:sldChg chg="modSp mod">
        <pc:chgData name="Oliver Muža (Span)" userId="ea6ff06c-c3ef-4e59-90b7-c0bf89f3838e" providerId="ADAL" clId="{72088C79-31F8-4816-9013-07EEFDF69EED}" dt="2026-02-20T10:02:21.922" v="18" actId="1076"/>
        <pc:sldMkLst>
          <pc:docMk/>
          <pc:sldMk cId="3932547694" sldId="2144446852"/>
        </pc:sldMkLst>
        <pc:spChg chg="mod">
          <ac:chgData name="Oliver Muža (Span)" userId="ea6ff06c-c3ef-4e59-90b7-c0bf89f3838e" providerId="ADAL" clId="{72088C79-31F8-4816-9013-07EEFDF69EED}" dt="2026-02-20T10:02:21.922" v="18" actId="1076"/>
          <ac:spMkLst>
            <pc:docMk/>
            <pc:sldMk cId="3932547694" sldId="2144446852"/>
            <ac:spMk id="11" creationId="{BA425938-8FF3-584D-2C35-6159E501423A}"/>
          </ac:spMkLst>
        </pc:spChg>
      </pc:sldChg>
      <pc:sldChg chg="modSp mod">
        <pc:chgData name="Oliver Muža (Span)" userId="ea6ff06c-c3ef-4e59-90b7-c0bf89f3838e" providerId="ADAL" clId="{72088C79-31F8-4816-9013-07EEFDF69EED}" dt="2026-02-20T10:09:07.948" v="54" actId="20577"/>
        <pc:sldMkLst>
          <pc:docMk/>
          <pc:sldMk cId="2949004979" sldId="2144446855"/>
        </pc:sldMkLst>
        <pc:spChg chg="mod">
          <ac:chgData name="Oliver Muža (Span)" userId="ea6ff06c-c3ef-4e59-90b7-c0bf89f3838e" providerId="ADAL" clId="{72088C79-31F8-4816-9013-07EEFDF69EED}" dt="2026-02-20T10:09:07.948" v="54" actId="20577"/>
          <ac:spMkLst>
            <pc:docMk/>
            <pc:sldMk cId="2949004979" sldId="2144446855"/>
            <ac:spMk id="25" creationId="{F4857298-29EC-6FDF-2C56-50F82E9012F5}"/>
          </ac:spMkLst>
        </pc:spChg>
      </pc:sldChg>
    </pc:docChg>
  </pc:docChgLst>
  <pc:docChgLst>
    <pc:chgData name="Marina Dimić Vugec (Span)" userId="9c83bfa5-0d4a-4ce5-a24d-2abf44d8fdc7" providerId="ADAL" clId="{F8E37DCD-ED16-47EE-87D3-334B91A3ABE8}"/>
    <pc:docChg chg="custSel modSld">
      <pc:chgData name="Marina Dimić Vugec (Span)" userId="9c83bfa5-0d4a-4ce5-a24d-2abf44d8fdc7" providerId="ADAL" clId="{F8E37DCD-ED16-47EE-87D3-334B91A3ABE8}" dt="2026-02-23T05:13:29.042" v="1380"/>
      <pc:docMkLst>
        <pc:docMk/>
      </pc:docMkLst>
      <pc:sldChg chg="modAnim">
        <pc:chgData name="Marina Dimić Vugec (Span)" userId="9c83bfa5-0d4a-4ce5-a24d-2abf44d8fdc7" providerId="ADAL" clId="{F8E37DCD-ED16-47EE-87D3-334B91A3ABE8}" dt="2026-02-23T05:12:33.594" v="1372"/>
        <pc:sldMkLst>
          <pc:docMk/>
          <pc:sldMk cId="919465283" sldId="2144446755"/>
        </pc:sldMkLst>
      </pc:sldChg>
      <pc:sldChg chg="modNotesTx">
        <pc:chgData name="Marina Dimić Vugec (Span)" userId="9c83bfa5-0d4a-4ce5-a24d-2abf44d8fdc7" providerId="ADAL" clId="{F8E37DCD-ED16-47EE-87D3-334B91A3ABE8}" dt="2026-02-22T19:11:36.744" v="1364" actId="20577"/>
        <pc:sldMkLst>
          <pc:docMk/>
          <pc:sldMk cId="2973036662" sldId="2144446836"/>
        </pc:sldMkLst>
      </pc:sldChg>
      <pc:sldChg chg="modAnim modNotesTx">
        <pc:chgData name="Marina Dimić Vugec (Span)" userId="9c83bfa5-0d4a-4ce5-a24d-2abf44d8fdc7" providerId="ADAL" clId="{F8E37DCD-ED16-47EE-87D3-334B91A3ABE8}" dt="2026-02-23T05:13:29.042" v="1380"/>
        <pc:sldMkLst>
          <pc:docMk/>
          <pc:sldMk cId="3396497561" sldId="214444685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01BD6-766B-4D19-B75E-7E6A037A6BFB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1302AA-81B1-4225-BC36-6DD3E8E9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448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D3C34-4FAE-4634-9621-7C1A1531823B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D1758-ED3D-4611-B861-63A1DF032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7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0627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Grupni rad, savjetovanje, </a:t>
            </a:r>
            <a:r>
              <a:rPr lang="hr-HR" dirty="0" err="1"/>
              <a:t>samorefleksija</a:t>
            </a:r>
            <a:r>
              <a:rPr lang="hr-HR" dirty="0"/>
              <a:t>, introspekcija, komunikacijske vještine, umrežavanje – analiza dionika, strateško planiranje, izrada akcijskih planova, </a:t>
            </a:r>
            <a:r>
              <a:rPr lang="hr-HR" dirty="0" err="1"/>
              <a:t>kerativne</a:t>
            </a:r>
            <a:r>
              <a:rPr lang="hr-HR" dirty="0"/>
              <a:t> tehnike</a:t>
            </a:r>
          </a:p>
        </p:txBody>
      </p:sp>
    </p:spTree>
    <p:extLst>
      <p:ext uri="{BB962C8B-B14F-4D97-AF65-F5344CB8AC3E}">
        <p14:creationId xmlns:p14="http://schemas.microsoft.com/office/powerpoint/2010/main" val="1275758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Aktivno sudjelovanje u projektima, provedba i osmišljavanje projekata – Večera za beskućnike, studentski list </a:t>
            </a:r>
            <a:r>
              <a:rPr lang="hr-HR" dirty="0" err="1"/>
              <a:t>Socius</a:t>
            </a:r>
            <a:r>
              <a:rPr lang="hr-HR" dirty="0"/>
              <a:t>, Humanitarne akcije, Knjiga za dar, Studentsko savjetovalište,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Ulični socijalni rad i socijalna pedagogija, „Otok radosti“, „Sineki – kazališna skupina“, te međunarodna ljetna škola kreativnosti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„Proljetna škola multimedije“ u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zagrebačkim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osnovnim školama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„Zimska škola multimedije“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„Ljetna škola multimedije“ 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kreativne radionice, grupne radove i edukaciju o osnovama korištenja računala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hr-HR" dirty="0"/>
          </a:p>
          <a:p>
            <a:r>
              <a:rPr lang="hr-HR" dirty="0"/>
              <a:t>Istraživački projekti: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Indeks civilnog društva u Hrvatskoj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Procjena stambenih potreba u RH, Razvoj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zakladništva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Hrvatskoj, kombinirana socijalna politika, programi za socijalno uključivanje beskućnika, lokalna partnerstva za zapošljavanje, NEET populacija, socijalne inovacije, </a:t>
            </a:r>
            <a:r>
              <a:rPr lang="hr-H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socijalbo</a:t>
            </a:r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poduzetništvo, socijalni kapital, održivi razvoj, žensko poduzetništvo, održivi lokalni razvoj, lokalne razvojne strategije, održiva mobilnost</a:t>
            </a:r>
          </a:p>
          <a:p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Članica Odbora za praćenje Operativnog programa "Učinkoviti ljudski potencijali"  2014.-2020. 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Članica Upravnog odbora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LPZ Zagreb (Lokalno partnerstvo za zapošljavanje)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Članica Povjerenstva za praćenja provedbe Smjernica za razvoj i provedbu aktivne politike zapošljavanja u Republici Hrvatskoj za razdoblje od 2015. do 2017. 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Zamjenica članice Savjeta za razvoj civilnog društva u šestom sazivu.</a:t>
            </a:r>
            <a:endParaRPr lang="hr-H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hr-HR" dirty="0" err="1"/>
              <a:t>Evaluator</a:t>
            </a:r>
            <a:r>
              <a:rPr lang="hr-HR"/>
              <a:t> i edukator</a:t>
            </a:r>
          </a:p>
          <a:p>
            <a:endParaRPr lang="hr-HR" dirty="0"/>
          </a:p>
          <a:p>
            <a:r>
              <a:rPr lang="hr-HR" dirty="0"/>
              <a:t>Stalno učenje – paralelno psihoterapijski smjer </a:t>
            </a:r>
            <a:r>
              <a:rPr lang="hr-HR" dirty="0" err="1"/>
              <a:t>Gestalt</a:t>
            </a:r>
            <a:r>
              <a:rPr lang="hr-HR" dirty="0"/>
              <a:t> integrativne psihoterapije – 6 godina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Završena Akademija za digitalni marketing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Certifikati: Vodeći Auditor za ISO 27001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CBA za investicijske projekte</a:t>
            </a:r>
          </a:p>
          <a:p>
            <a:r>
              <a:rPr lang="hr-H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 MBA IR4 – 4. industrijska revolucija i drugi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48147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16854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C8F6A-423E-C696-AF53-7FB633FC4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BA491-595B-F505-76B5-5439CED76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9F6AA6-6488-D1F6-8379-E56407ED0D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41947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55548-DA53-FF7D-48C6-73229337B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59DDF6-7EB7-C150-6A53-C13F432F3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29080-C500-5CEB-C369-FB7C18135C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05676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797F-B523-87EC-BF89-D1E51FC92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F2024-74FA-EF50-514A-C3ACD1F0C9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0F5B16-9C4F-353D-F413-D9FEC6A97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0373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6FF5BBC-923C-7956-B589-5D33C87A6AC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7F008F0-9CF2-B189-DF0E-C916486E50A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27A445E-76FD-236C-130D-6D7423EF94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EC314D5-4763-D4D7-35FE-6845BA044D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17736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 userDrawn="1"/>
        </p:nvSpPr>
        <p:spPr>
          <a:xfrm>
            <a:off x="399911" y="1543050"/>
            <a:ext cx="384347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1200" cap="all" spc="20">
              <a:solidFill>
                <a:schemeClr val="accent2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6B33F5E-7AE0-1683-DBBF-A7DED8065C7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98274"/>
            <a:ext cx="4572000" cy="47452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AFF9D26-88B2-FF15-D693-4083CCD096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148" y="604706"/>
            <a:ext cx="3905941" cy="112300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E6DE05-B926-CF17-9211-6C44C5E09E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A73A0D-BC48-6AC0-DA63-3947CA460D6B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8059D091-8D88-FC39-BFA8-87F5ABDBF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114300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Right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 userDrawn="1"/>
        </p:nvSpPr>
        <p:spPr>
          <a:xfrm>
            <a:off x="399911" y="1543050"/>
            <a:ext cx="384347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1200" cap="all" spc="20">
              <a:solidFill>
                <a:schemeClr val="accent2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8C3B13-41E5-3A1F-6889-524624EB0D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7" y="1813560"/>
            <a:ext cx="3862938" cy="285750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109DA41-D451-E825-14B8-C2930257B45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452438"/>
            <a:ext cx="4572000" cy="469106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hr-HR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7D67116-8A5B-0181-DD76-7DEA1AC5CFE2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B1F602-F883-6FEF-9137-F193B42BBD7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7436576-33AF-8D89-8282-28A3A77DD8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6"/>
            <a:ext cx="4008672" cy="9269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8E4B0D5-8FC8-CE4A-57F7-A98088CB7C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788511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Mini Half Picture at Right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 userDrawn="1"/>
        </p:nvSpPr>
        <p:spPr>
          <a:xfrm>
            <a:off x="399911" y="1543050"/>
            <a:ext cx="384347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1200" cap="all" spc="20">
              <a:solidFill>
                <a:schemeClr val="accent2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8C3B13-41E5-3A1F-6889-524624EB0D4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838147" y="1813560"/>
            <a:ext cx="3862938" cy="2857500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506C7D0B-E590-63B9-4DD6-58B96796A2C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98274"/>
            <a:ext cx="4572000" cy="47452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16C0244-449D-82F2-5FBC-2B6CE4D677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148" y="604706"/>
            <a:ext cx="3905941" cy="112300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A4CE0E-CCF7-4059-C6E3-54830645A1E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404DB3-A987-1D5E-CB94-874DE889692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4703640-2F1E-75FD-0424-A95B73E391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358739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 userDrawn="1"/>
        </p:nvSpPr>
        <p:spPr>
          <a:xfrm>
            <a:off x="593725" y="1543050"/>
            <a:ext cx="1850277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1828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-10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endParaRPr lang="en-US" sz="1200" cap="all" spc="20">
              <a:solidFill>
                <a:schemeClr val="accent2"/>
              </a:solidFill>
              <a:latin typeface="Segoe UI" charset="0"/>
              <a:ea typeface="Segoe UI" charset="0"/>
              <a:cs typeface="Segoe UI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0FC161-F1C7-4CA6-F671-BC4ADEF2CD7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7" y="1543049"/>
            <a:ext cx="4037568" cy="2752002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32DBF6-3FBD-FF7B-6CCB-61EA07962C91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34E460-1BC8-3229-605E-556B043CDDD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24E92-025C-542C-7988-14C21FC961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870AC1C-C054-4E2E-F114-982870A32A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AC685FE7-14C1-4F92-3F86-89C0DE8CF5B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217" y="1534248"/>
            <a:ext cx="4029394" cy="2752002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391019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B03FB9-8A7C-A977-DF21-F090ADE2535F}"/>
              </a:ext>
            </a:extLst>
          </p:cNvPr>
          <p:cNvSpPr/>
          <p:nvPr userDrawn="1"/>
        </p:nvSpPr>
        <p:spPr>
          <a:xfrm>
            <a:off x="390390" y="1543050"/>
            <a:ext cx="8142502" cy="2743200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84AD5-DAB9-0698-259C-455B99C0E5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549500" y="1645920"/>
            <a:ext cx="3862938" cy="256794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bg1"/>
              </a:buClr>
              <a:defRPr sz="9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bg1"/>
              </a:buClr>
              <a:defRPr sz="80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5C0725EE-ECF9-A5A0-5D15-CBF2376428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389" y="1543050"/>
            <a:ext cx="4024449" cy="27432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09DB06B-BF46-D1DA-85D3-1EBF1BA731B5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1B89C95-B5E2-ADBF-5D83-4D9253680EB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FCDAF33-0DC0-4CA5-F0A2-8DFDF578D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AD8D82C-EB40-23FE-4DA6-4066616FD4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87161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99636D-E2D8-2B18-D7EE-01827905E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0389" y="1534248"/>
            <a:ext cx="4029394" cy="2752002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EFA993A-303D-724F-516C-89CC7C87B5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24217" y="1534248"/>
            <a:ext cx="4029394" cy="2752002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CD0009E-6823-F5C2-F760-2EB389F8F596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732607-BE61-BD83-5AE1-2892A40D68D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2BA57CA-0F4B-87A6-FADF-8C8EA284E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F46B4E3-D80B-5138-16AF-FC560CD649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05581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 anchorCtr="0"/>
          <a:lstStyle>
            <a:lvl1pPr marL="0" indent="0" algn="ctr">
              <a:buFontTx/>
              <a:buNone/>
              <a:defRPr sz="1000">
                <a:solidFill>
                  <a:schemeClr val="accent5"/>
                </a:solidFill>
                <a:latin typeface="Segoe UI" charset="0"/>
                <a:ea typeface="Segoe UI" charset="0"/>
                <a:cs typeface="Segoe UI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1027078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 userDrawn="1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a computer&#10;&#10;AI-generated content may be incorrect.">
            <a:extLst>
              <a:ext uri="{FF2B5EF4-FFF2-40B4-BE49-F238E27FC236}">
                <a16:creationId xmlns:a16="http://schemas.microsoft.com/office/drawing/2014/main" id="{F6BC55E8-98D8-AC9E-913F-F067C6456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4908550" cy="5143500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1211580"/>
            <a:ext cx="4389673" cy="3459480"/>
          </a:xfrm>
          <a:prstGeom prst="rect">
            <a:avLst/>
          </a:prstGeom>
        </p:spPr>
        <p:txBody>
          <a:bodyPr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779656-11C5-7E0E-B3F1-16DED4F07CB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30812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inting at a whiteboard&#10;&#10;AI-generated content may be incorrect.">
            <a:extLst>
              <a:ext uri="{FF2B5EF4-FFF2-40B4-BE49-F238E27FC236}">
                <a16:creationId xmlns:a16="http://schemas.microsoft.com/office/drawing/2014/main" id="{19171840-2395-AF79-1E8B-3868D66FE9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4908550" cy="5143500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1211580"/>
            <a:ext cx="4389673" cy="3459480"/>
          </a:xfrm>
          <a:prstGeom prst="rect">
            <a:avLst/>
          </a:prstGeom>
        </p:spPr>
        <p:txBody>
          <a:bodyPr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779656-11C5-7E0E-B3F1-16DED4F07CB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243461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using a computer&#10;&#10;AI-generated content may be incorrect.">
            <a:extLst>
              <a:ext uri="{FF2B5EF4-FFF2-40B4-BE49-F238E27FC236}">
                <a16:creationId xmlns:a16="http://schemas.microsoft.com/office/drawing/2014/main" id="{C89C6D92-0DBA-7F61-4E43-67EB55FA5C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3412" y="0"/>
            <a:ext cx="7730588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6141720" cy="51435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3657600"/>
            <a:ext cx="4389673" cy="1013460"/>
          </a:xfrm>
          <a:prstGeom prst="rect">
            <a:avLst/>
          </a:prstGeom>
        </p:spPr>
        <p:txBody>
          <a:bodyPr wrap="square"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CAD70F-39F2-1E2B-9E3F-9CFEC6314C7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56951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1F4360-7F07-69BA-4EC9-1F73C177CAA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2643533"/>
            <a:ext cx="8336833" cy="1897987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47DBB41-1F43-E500-49EC-7D9B83948F7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6141FB-6905-CF9A-609B-0F333DFA762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32776616-D90C-2B2E-7439-E1A1E9381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912" y="4773098"/>
            <a:ext cx="1883708" cy="1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9334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hand on a keyboard&#10;&#10;AI-generated content may be incorrect.">
            <a:extLst>
              <a:ext uri="{FF2B5EF4-FFF2-40B4-BE49-F238E27FC236}">
                <a16:creationId xmlns:a16="http://schemas.microsoft.com/office/drawing/2014/main" id="{DC50027B-5A56-AAD1-8F49-0779FA119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4908550" cy="5143500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1211580"/>
            <a:ext cx="4389673" cy="3459480"/>
          </a:xfrm>
          <a:prstGeom prst="rect">
            <a:avLst/>
          </a:prstGeom>
        </p:spPr>
        <p:txBody>
          <a:bodyPr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779656-11C5-7E0E-B3F1-16DED4F07CB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3510372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using a mouse&#10;&#10;AI-generated content may be incorrect.">
            <a:extLst>
              <a:ext uri="{FF2B5EF4-FFF2-40B4-BE49-F238E27FC236}">
                <a16:creationId xmlns:a16="http://schemas.microsoft.com/office/drawing/2014/main" id="{0D188882-4ACC-5E98-1398-0D009D02B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6621780" cy="5143500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1211580"/>
            <a:ext cx="4389673" cy="3459480"/>
          </a:xfrm>
          <a:prstGeom prst="rect">
            <a:avLst/>
          </a:prstGeom>
        </p:spPr>
        <p:txBody>
          <a:bodyPr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779656-11C5-7E0E-B3F1-16DED4F07CB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364876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ouple of women&#10;&#10;AI-generated content may be incorrect.">
            <a:extLst>
              <a:ext uri="{FF2B5EF4-FFF2-40B4-BE49-F238E27FC236}">
                <a16:creationId xmlns:a16="http://schemas.microsoft.com/office/drawing/2014/main" id="{2209636C-750B-2A48-2A7D-30D8AF8C0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6621780" cy="5143500"/>
          </a:xfrm>
          <a:prstGeom prst="rect">
            <a:avLst/>
          </a:prstGeom>
          <a:gradFill flip="none" rotWithShape="1">
            <a:gsLst>
              <a:gs pos="3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1211580"/>
            <a:ext cx="4389673" cy="3459480"/>
          </a:xfrm>
          <a:prstGeom prst="rect">
            <a:avLst/>
          </a:prstGeom>
        </p:spPr>
        <p:txBody>
          <a:bodyPr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779656-11C5-7E0E-B3F1-16DED4F07CB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278529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AI-generated content may be incorrect.">
            <a:extLst>
              <a:ext uri="{FF2B5EF4-FFF2-40B4-BE49-F238E27FC236}">
                <a16:creationId xmlns:a16="http://schemas.microsoft.com/office/drawing/2014/main" id="{44550E9E-0F5D-7D36-7FD4-39D62D7FE9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6141720" cy="51435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3657600"/>
            <a:ext cx="4389673" cy="1013460"/>
          </a:xfrm>
          <a:prstGeom prst="rect">
            <a:avLst/>
          </a:prstGeom>
        </p:spPr>
        <p:txBody>
          <a:bodyPr wrap="square"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CAD70F-39F2-1E2B-9E3F-9CFEC6314C7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171311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ull image B&amp;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orking on a computer&#10;&#10;AI-generated content may be incorrect.">
            <a:extLst>
              <a:ext uri="{FF2B5EF4-FFF2-40B4-BE49-F238E27FC236}">
                <a16:creationId xmlns:a16="http://schemas.microsoft.com/office/drawing/2014/main" id="{63EA7F8E-3FA9-1FC8-4BC9-DD68D98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460" y="-217401"/>
            <a:ext cx="8282537" cy="5510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BA34F4E-FE20-D40C-6130-156BF015D59C}"/>
              </a:ext>
            </a:extLst>
          </p:cNvPr>
          <p:cNvSpPr/>
          <p:nvPr userDrawn="1"/>
        </p:nvSpPr>
        <p:spPr>
          <a:xfrm>
            <a:off x="0" y="0"/>
            <a:ext cx="6141720" cy="5143500"/>
          </a:xfrm>
          <a:prstGeom prst="rect">
            <a:avLst/>
          </a:prstGeom>
          <a:gradFill flip="none" rotWithShape="1">
            <a:gsLst>
              <a:gs pos="1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C8181D-D055-D8A0-DD3A-FAB671C2A53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3657600"/>
            <a:ext cx="4389673" cy="1013460"/>
          </a:xfrm>
          <a:prstGeom prst="rect">
            <a:avLst/>
          </a:prstGeom>
        </p:spPr>
        <p:txBody>
          <a:bodyPr wrap="square" lIns="0" anchor="b"/>
          <a:lstStyle>
            <a:lvl1pPr marL="0" indent="0">
              <a:buClr>
                <a:schemeClr val="accent1"/>
              </a:buClr>
              <a:buNone/>
              <a:defRPr sz="3200">
                <a:solidFill>
                  <a:schemeClr val="tx2"/>
                </a:solidFill>
                <a:latin typeface="+mj-lt"/>
                <a:cs typeface="Segoe UI Light" panose="020B0502040204020203" pitchFamily="34" charset="0"/>
              </a:defRPr>
            </a:lvl1pPr>
            <a:lvl2pPr marL="342900" indent="0">
              <a:buClr>
                <a:schemeClr val="accent1"/>
              </a:buClr>
              <a:buNone/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 marL="685800" indent="0">
              <a:buClr>
                <a:schemeClr val="accent1"/>
              </a:buClr>
              <a:buNone/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 marL="1028700" indent="0">
              <a:buClr>
                <a:schemeClr val="accent1"/>
              </a:buClr>
              <a:buNone/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 marL="1371600" indent="0">
              <a:buClr>
                <a:schemeClr val="accent1"/>
              </a:buClr>
              <a:buNone/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CAD70F-39F2-1E2B-9E3F-9CFEC6314C76}"/>
              </a:ext>
            </a:extLst>
          </p:cNvPr>
          <p:cNvSpPr/>
          <p:nvPr userDrawn="1"/>
        </p:nvSpPr>
        <p:spPr>
          <a:xfrm>
            <a:off x="380448" y="384534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270884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0" orient="horz" pos="972">
          <p15:clr>
            <a:srgbClr val="FBAE40"/>
          </p15:clr>
        </p15:guide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Portfoli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0BF88EC9-4F69-F629-934D-F99464133A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33911" y="1543050"/>
            <a:ext cx="2513189" cy="27432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6ABE9A3-CEFA-495E-6ADA-F09B395126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12727" y="1536449"/>
            <a:ext cx="2513189" cy="27432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C2A6AE-C717-E16B-69E4-D429AED65EE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91543" y="1536449"/>
            <a:ext cx="2513189" cy="27432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hr-HR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02E3DC-6C03-1203-C687-CBBE5CAA358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ABAD81-163A-866D-DA26-A53F3EAD009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7A21321-DAC5-C83F-7D63-8607D3FD7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C2D20F2-72B1-77A6-C781-5C222DE5B6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18276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F1F4360-7F07-69BA-4EC9-1F73C177CAA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6" y="1230724"/>
            <a:ext cx="8336833" cy="3310796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AA33C32-575B-9F18-910B-E5E0DDCD25D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AA0E80D-BA42-3C87-8554-11D4AF48798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BD68BB3-FD97-0326-FDB0-620DD469B1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0018AD99-2DF3-9C43-E37F-E730436B29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97302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Priority 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84C37D-5611-9E41-C0ED-8833ED2764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69455" y="987967"/>
            <a:ext cx="4149090" cy="41490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6652EA-D20D-3E49-56C2-BDACC5F0245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0447" y="1434199"/>
            <a:ext cx="5509814" cy="3184183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defRPr sz="12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1pPr>
            <a:lvl2pPr>
              <a:buClr>
                <a:schemeClr val="accent1"/>
              </a:buClr>
              <a:defRPr sz="11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2pPr>
            <a:lvl3pPr>
              <a:buClr>
                <a:schemeClr val="accent1"/>
              </a:buClr>
              <a:defRPr sz="10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3pPr>
            <a:lvl4pPr>
              <a:buClr>
                <a:schemeClr val="accent1"/>
              </a:buClr>
              <a:defRPr sz="9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4pPr>
            <a:lvl5pPr>
              <a:buClr>
                <a:schemeClr val="accent1"/>
              </a:buClr>
              <a:defRPr sz="800">
                <a:solidFill>
                  <a:schemeClr val="tx2"/>
                </a:solidFill>
                <a:latin typeface="+mn-lt"/>
                <a:cs typeface="Segoe UI Light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B8DDC7-DAEC-8321-A56E-023942990C1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9910CC-6711-8719-01C4-6AAD3D0A894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D3AD488-BB32-1F60-869C-CF81E93FC6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7"/>
            <a:ext cx="7953374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DA9C663-58C7-5A87-E2BD-1E05F91839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182C27-620D-3E0A-CF19-0963FE2D29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912" y="4773098"/>
            <a:ext cx="1883708" cy="1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424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 userDrawn="1">
          <p15:clr>
            <a:srgbClr val="FBAE40"/>
          </p15:clr>
        </p15:guide>
        <p15:guide id="2" pos="5384" userDrawn="1">
          <p15:clr>
            <a:srgbClr val="FBAE40"/>
          </p15:clr>
        </p15:guide>
        <p15:guide id="3" pos="374" userDrawn="1">
          <p15:clr>
            <a:srgbClr val="FBAE40"/>
          </p15:clr>
        </p15:guide>
        <p15:guide id="4" orient="horz" pos="306" userDrawn="1">
          <p15:clr>
            <a:srgbClr val="FBAE40"/>
          </p15:clr>
        </p15:guide>
        <p15:guide id="5" orient="horz" pos="9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0232C67-A94E-5D4C-098E-BB0D5D44BA2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8DD6DE-E64C-CF80-A12C-DF540272445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>
            <a:extLst>
              <a:ext uri="{FF2B5EF4-FFF2-40B4-BE49-F238E27FC236}">
                <a16:creationId xmlns:a16="http://schemas.microsoft.com/office/drawing/2014/main" id="{F90C3DD5-6FF0-83E8-C321-2879839F2F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9912" y="4773098"/>
            <a:ext cx="1883708" cy="1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802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00374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6D1253-0836-85F3-B0EC-BE882AB202D8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62659F6-F961-150A-20D4-34AC917DDC1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6242F1F-3856-252B-4C9F-C5CD11FECA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18329"/>
            <a:ext cx="5372652" cy="38326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38D8A5-FF33-B30C-41E9-5D357E2AF2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0475" y="0"/>
            <a:ext cx="5232085" cy="514350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400" b="0" i="0" cap="none" spc="50" baseline="0">
                <a:solidFill>
                  <a:schemeClr val="accent1"/>
                </a:solidFill>
                <a:latin typeface="Inria Serif Light" pitchFamily="2" charset="0"/>
                <a:ea typeface="Inria Serif Light" pitchFamily="2" charset="0"/>
                <a:cs typeface="Segoe UI" charset="0"/>
              </a:defRPr>
            </a:lvl1pPr>
          </a:lstStyle>
          <a:p>
            <a:pPr lvl="0"/>
            <a:r>
              <a:rPr lang="en-US" dirty="0"/>
              <a:t>C</a:t>
            </a:r>
            <a:r>
              <a:rPr lang="hr-HR" dirty="0"/>
              <a:t> </a:t>
            </a:r>
            <a:r>
              <a:rPr lang="en-US" dirty="0"/>
              <a:t>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08009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Priority St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Full Color - Black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60454F3-92F7-B27C-FFEB-D77214495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72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54347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olor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egoe UI" charset="0"/>
              <a:ea typeface="Segoe UI" charset="0"/>
              <a:cs typeface="Segoe U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28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Mini Half Picture a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6FAF2DD7-12AE-520F-8F64-B233FEC6A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446088"/>
            <a:ext cx="4572000" cy="46974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hr-HR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7CB5B8-B533-58AE-D8E0-79782492886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381000"/>
            <a:ext cx="9144000" cy="635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F991FF-6A56-CB74-21C2-2DDC30FE140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629400" y="413544"/>
            <a:ext cx="2514600" cy="63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15766FA-8FE7-8983-17E5-A8B0A1D302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0448" y="604706"/>
            <a:ext cx="4008672" cy="92691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 b="0" i="0" cap="none" spc="50" baseline="0">
                <a:solidFill>
                  <a:schemeClr val="tx1"/>
                </a:solidFill>
                <a:latin typeface="+mj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F6779BDF-4A67-1FC0-2656-3AEE4152D7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0448" y="221561"/>
            <a:ext cx="7953374" cy="14134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1200"/>
              </a:lnSpc>
              <a:spcBef>
                <a:spcPts val="0"/>
              </a:spcBef>
              <a:buNone/>
              <a:defRPr sz="600" b="0" i="0" cap="none" spc="0" baseline="0">
                <a:solidFill>
                  <a:schemeClr val="accent1"/>
                </a:solidFill>
                <a:latin typeface="+mn-lt"/>
                <a:ea typeface="Segoe UI" charset="0"/>
                <a:cs typeface="Segoe UI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00212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3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667" r:id="rId2"/>
    <p:sldLayoutId id="2147483718" r:id="rId3"/>
    <p:sldLayoutId id="2147483674" r:id="rId4"/>
    <p:sldLayoutId id="2147483688" r:id="rId5"/>
    <p:sldLayoutId id="2147483719" r:id="rId6"/>
    <p:sldLayoutId id="2147483717" r:id="rId7"/>
    <p:sldLayoutId id="2147483712" r:id="rId8"/>
    <p:sldLayoutId id="2147483690" r:id="rId9"/>
    <p:sldLayoutId id="2147483755" r:id="rId10"/>
    <p:sldLayoutId id="2147483720" r:id="rId11"/>
    <p:sldLayoutId id="2147483756" r:id="rId12"/>
    <p:sldLayoutId id="2147483696" r:id="rId13"/>
    <p:sldLayoutId id="2147483691" r:id="rId14"/>
    <p:sldLayoutId id="2147483678" r:id="rId15"/>
    <p:sldLayoutId id="2147483695" r:id="rId16"/>
    <p:sldLayoutId id="2147483758" r:id="rId17"/>
    <p:sldLayoutId id="2147483759" r:id="rId18"/>
    <p:sldLayoutId id="2147483764" r:id="rId19"/>
    <p:sldLayoutId id="2147483760" r:id="rId20"/>
    <p:sldLayoutId id="2147483761" r:id="rId21"/>
    <p:sldLayoutId id="2147483762" r:id="rId22"/>
    <p:sldLayoutId id="2147483763" r:id="rId23"/>
    <p:sldLayoutId id="2147483765" r:id="rId24"/>
    <p:sldLayoutId id="2147483679" r:id="rId25"/>
    <p:sldLayoutId id="2147483733" r:id="rId26"/>
  </p:sldLayoutIdLst>
  <p:transition spd="slow">
    <p:fade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1D0BB-C0E0-7719-11EE-F1D834AA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EBB48D2-A223-5C2D-C25C-96C6A8D87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0318"/>
          <a:stretch/>
        </p:blipFill>
        <p:spPr>
          <a:xfrm>
            <a:off x="6588619" y="0"/>
            <a:ext cx="2555381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3D42B-B227-3E88-1B6F-571E7290FDCA}"/>
              </a:ext>
            </a:extLst>
          </p:cNvPr>
          <p:cNvSpPr txBox="1"/>
          <p:nvPr/>
        </p:nvSpPr>
        <p:spPr>
          <a:xfrm>
            <a:off x="406656" y="523137"/>
            <a:ext cx="4154867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2600" dirty="0">
                <a:latin typeface="+mj-lt"/>
              </a:rPr>
              <a:t>Žena u kibernetičkoj sigurnosti – moj karijerni put s puno zaokreta</a:t>
            </a:r>
            <a:endParaRPr lang="en-US" sz="2600" dirty="0">
              <a:latin typeface="+mj-l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54254BE-DC3D-F428-027E-F880605D1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912" y="4773098"/>
            <a:ext cx="1883708" cy="1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4B4FD-E3B4-C1CB-956A-302934671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1EC196-7463-6A7C-F449-1ABE674B7A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Četvrta doza kreativnosti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D97892-3DBF-5849-91D5-79F95F3E1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5942842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AC4D3-3F9E-E148-3945-D74898BD5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FF1DF4-F805-30B2-4E28-9D1D1C56B5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</a:rPr>
              <a:t>ČETVRTA DOZA KREATIVNOSTI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F73ED3B-E5CE-892D-A051-A046FEDBDF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Span Centar kibernetičke sigurnosti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425938-8FF3-584D-2C35-6159E501423A}"/>
              </a:ext>
            </a:extLst>
          </p:cNvPr>
          <p:cNvSpPr txBox="1"/>
          <p:nvPr/>
        </p:nvSpPr>
        <p:spPr>
          <a:xfrm>
            <a:off x="380447" y="1476416"/>
            <a:ext cx="8250436" cy="30623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Ustanova za obrazovanje odraslih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više od 100 treninga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49 specijalističkih treninga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Više od 3.000 polaznika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Više od 200 firmi/organizacija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592 polaznika na specijalističkim treninzima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5 privatnih specijalističkih treninga</a:t>
            </a:r>
          </a:p>
          <a:p>
            <a:pPr>
              <a:lnSpc>
                <a:spcPct val="130000"/>
              </a:lnSpc>
            </a:pP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Stvaranje novog sadržaja prilagođenog novim prijetnjama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Novi formati učenja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Važnost održavanja spremnosti na odgovor u slučaju incidenta ili kibernetičke krize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Rad sa obrazovnim institucijama – školama, fakultetima, ustanovama za obrazovanje odraslih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Projekti 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Rad s talentima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Uključivanje većeg broja žena</a:t>
            </a:r>
          </a:p>
          <a:p>
            <a:endParaRPr lang="hr-HR" sz="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254769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4BE6A-E002-70A6-5BFE-94EB5C89D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9EE00C6-2438-640A-C47B-2AC8862220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Novi začini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9BD4EB-C0D0-AE00-01BC-57918C4EAA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5813026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2DF62-2810-D565-FE6F-6A1FD4C6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61868C-C63A-7FCF-9CE1-28C5457D14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</a:rPr>
              <a:t>NOVI ZAČINI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4857298-29EC-6FDF-2C56-50F82E9012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/>
              <a:t>Women4Cyber</a:t>
            </a:r>
            <a:endParaRPr lang="hr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163FA-08CB-01EB-C0C3-F095302C3E16}"/>
              </a:ext>
            </a:extLst>
          </p:cNvPr>
          <p:cNvSpPr txBox="1"/>
          <p:nvPr/>
        </p:nvSpPr>
        <p:spPr>
          <a:xfrm>
            <a:off x="380447" y="1695432"/>
            <a:ext cx="8250436" cy="28623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U osnivanju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Osnaživanje, povezivanje i podrška ženama u području kibernetičke sigurnosti,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promovirajući ravnopravnost i raznolikost u digitalnom okruženju.</a:t>
            </a:r>
          </a:p>
          <a:p>
            <a:pPr>
              <a:lnSpc>
                <a:spcPct val="130000"/>
              </a:lnSpc>
            </a:pP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Izgradnja inkluzivne zajednice koja prepoznaje i njeguje talente žena u svim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fazama njihove karijere, uključujući usavršavanje i cjeloživotno učenje uz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prijenos znanja.</a:t>
            </a:r>
          </a:p>
          <a:p>
            <a:pPr>
              <a:lnSpc>
                <a:spcPct val="130000"/>
              </a:lnSpc>
            </a:pP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Suradnja sa akademskom zajednicom, privatnim sektorom te državnim i javnim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institucijama i organizacijama, drugim W4C poglavljima i W4C </a:t>
            </a:r>
            <a:r>
              <a:rPr lang="hr-HR" sz="1000" dirty="0" err="1">
                <a:solidFill>
                  <a:srgbClr val="000000"/>
                </a:solidFill>
                <a:latin typeface="Work Sans" pitchFamily="2" charset="0"/>
              </a:rPr>
              <a:t>Foundation</a:t>
            </a: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Stvaranje prilika za profesionalni razvoj i doprinos jačanju otpornosti društva na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kibernetičke prijetnje.</a:t>
            </a:r>
          </a:p>
          <a:p>
            <a:pPr>
              <a:lnSpc>
                <a:spcPct val="130000"/>
              </a:lnSpc>
            </a:pPr>
            <a:endParaRPr lang="hr-HR" sz="1000" b="0" i="0" u="none" strike="noStrike" baseline="0" dirty="0">
              <a:solidFill>
                <a:srgbClr val="000000"/>
              </a:solidFill>
              <a:latin typeface="Work Sans" pitchFamily="2" charset="0"/>
            </a:endParaRPr>
          </a:p>
          <a:p>
            <a:endParaRPr lang="hr-HR" sz="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00497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B7940-12DC-0EBA-28AB-13E344A83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DB6CA1-9796-A198-6B09-A7F40C7CAA7C}"/>
              </a:ext>
            </a:extLst>
          </p:cNvPr>
          <p:cNvSpPr txBox="1"/>
          <p:nvPr/>
        </p:nvSpPr>
        <p:spPr>
          <a:xfrm>
            <a:off x="6538913" y="551042"/>
            <a:ext cx="219843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hr-HR" sz="1600" dirty="0">
                <a:latin typeface="+mj-lt"/>
              </a:rPr>
              <a:t>Hvala na pažnji!</a:t>
            </a:r>
            <a:endParaRPr lang="en-US" sz="1600" dirty="0">
              <a:latin typeface="+mj-lt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225E7B-B1C2-E78B-C1EC-C06D0C2846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07" t="-3071" r="9407" b="67068"/>
          <a:stretch/>
        </p:blipFill>
        <p:spPr>
          <a:xfrm>
            <a:off x="1" y="1088571"/>
            <a:ext cx="9144000" cy="405492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27C41C1-BFB7-7259-B51E-3822C179C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912" y="636290"/>
            <a:ext cx="1883708" cy="1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7437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FFFE59E-A8B1-1A5F-09DE-531D68ACEFBA}"/>
              </a:ext>
            </a:extLst>
          </p:cNvPr>
          <p:cNvSpPr/>
          <p:nvPr/>
        </p:nvSpPr>
        <p:spPr>
          <a:xfrm>
            <a:off x="380448" y="1567180"/>
            <a:ext cx="2353227" cy="27285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numCol="1" rtlCol="0" anchor="t"/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r-HR" sz="1100" dirty="0">
                <a:solidFill>
                  <a:schemeClr val="tx1"/>
                </a:solidFill>
              </a:rPr>
              <a:t>Prva doza kreativnosti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r-HR" sz="1100" dirty="0">
                <a:solidFill>
                  <a:schemeClr val="tx1"/>
                </a:solidFill>
              </a:rPr>
              <a:t>Druga doza kreativnosti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r-HR" sz="1100" dirty="0">
                <a:solidFill>
                  <a:schemeClr val="tx1"/>
                </a:solidFill>
              </a:rPr>
              <a:t>Treća doza kreativnosti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r-HR" sz="1100" dirty="0">
                <a:solidFill>
                  <a:schemeClr val="tx1"/>
                </a:solidFill>
              </a:rPr>
              <a:t>Četvrta doza kreativnosti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r-HR" sz="1100" dirty="0">
                <a:solidFill>
                  <a:schemeClr val="tx1"/>
                </a:solidFill>
              </a:rPr>
              <a:t>Novi začini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r-HR" sz="11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r-HR" sz="11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hr-HR" sz="1100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436E9B-80C1-BC65-BCD6-2DA775FE99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Traženje sebe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DEAE1-EE12-E9AA-20FD-886966AA09BC}"/>
              </a:ext>
            </a:extLst>
          </p:cNvPr>
          <p:cNvSpPr/>
          <p:nvPr/>
        </p:nvSpPr>
        <p:spPr>
          <a:xfrm>
            <a:off x="380448" y="4424606"/>
            <a:ext cx="100565" cy="1005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17261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F6AEC-18D4-DC8F-FFB9-241A03FF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7217C0-C90E-D8B2-8852-FC58A8777A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Prva doza kreativnosti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E24AE1-737D-C234-B38F-A0B5970F8B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4080567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8D09880-4E1A-DD42-F9D7-E4EEB71BAD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PRVA DOZA KREATIVNOSTI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F4C5BEE-5CA4-2823-F028-6EE0341C2A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Izbor je bio jasan…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104A5A-C361-0B41-F130-B8B6D21309F6}"/>
              </a:ext>
            </a:extLst>
          </p:cNvPr>
          <p:cNvSpPr txBox="1"/>
          <p:nvPr/>
        </p:nvSpPr>
        <p:spPr>
          <a:xfrm>
            <a:off x="1586880" y="2471572"/>
            <a:ext cx="215210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1400" dirty="0">
                <a:latin typeface="+mj-lt"/>
              </a:rPr>
              <a:t>Zašto socijalni rad?</a:t>
            </a:r>
          </a:p>
          <a:p>
            <a:br>
              <a:rPr lang="hr-HR" sz="1400" b="1" dirty="0">
                <a:latin typeface="+mj-lt"/>
              </a:rPr>
            </a:br>
            <a:r>
              <a:rPr lang="hr-HR" sz="1000" dirty="0"/>
              <a:t>Volim raditi s ljudima</a:t>
            </a:r>
          </a:p>
          <a:p>
            <a:r>
              <a:rPr lang="hr-HR" sz="1000" dirty="0"/>
              <a:t>Pomagati drugima</a:t>
            </a:r>
          </a:p>
          <a:p>
            <a:r>
              <a:rPr lang="hr-HR" sz="1000" dirty="0"/>
              <a:t>Biti kreativan i poduzetan</a:t>
            </a:r>
          </a:p>
          <a:p>
            <a:r>
              <a:rPr lang="hr-HR" sz="1000" dirty="0"/>
              <a:t>Pronalaziti najbolja rješenja</a:t>
            </a:r>
          </a:p>
          <a:p>
            <a:r>
              <a:rPr lang="hr-HR" sz="1000" dirty="0"/>
              <a:t>Biti oslonac, rame za plakanje i uho za slušanje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8A4EB-388A-EA3E-5701-B417DD1FF55A}"/>
              </a:ext>
            </a:extLst>
          </p:cNvPr>
          <p:cNvSpPr txBox="1"/>
          <p:nvPr/>
        </p:nvSpPr>
        <p:spPr>
          <a:xfrm>
            <a:off x="4519368" y="2471572"/>
            <a:ext cx="2752746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1400" dirty="0">
                <a:latin typeface="+mj-lt"/>
              </a:rPr>
              <a:t>Susret sa stvarnošću</a:t>
            </a:r>
          </a:p>
          <a:p>
            <a:br>
              <a:rPr lang="hr-HR" sz="1400" b="1" dirty="0">
                <a:latin typeface="+mj-lt"/>
              </a:rPr>
            </a:br>
            <a:r>
              <a:rPr lang="hr-HR" sz="1000" dirty="0"/>
              <a:t>Rad s papirima</a:t>
            </a:r>
          </a:p>
          <a:p>
            <a:r>
              <a:rPr lang="hr-HR" sz="1000" dirty="0"/>
              <a:t>Nema pomoći</a:t>
            </a:r>
          </a:p>
          <a:p>
            <a:r>
              <a:rPr lang="hr-HR" sz="1000" dirty="0"/>
              <a:t>Izgubljen u birokraciji, izvještajima, obrascima i papirima</a:t>
            </a:r>
          </a:p>
          <a:p>
            <a:r>
              <a:rPr lang="hr-HR" sz="1000" dirty="0"/>
              <a:t>Rješenja su postojeći obrasci, drugih nema</a:t>
            </a:r>
          </a:p>
          <a:p>
            <a:r>
              <a:rPr lang="hr-HR" sz="1000" dirty="0"/>
              <a:t>Meni treba oslonac, rame za plakanje i uho za slušanje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E9A44F2-2CA6-4276-9ED8-CFCCAEB78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75198" y="1846510"/>
            <a:ext cx="533400" cy="4857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31AEC83-F608-7BF5-3925-B93E6EBA58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7978" y="1846510"/>
            <a:ext cx="4476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65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956CC-B388-97D1-013D-288DC658C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8E0F2F7-9C2B-976F-DD90-677AB7CF5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PRVA DOZA KREATIVNOSTI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5BC94AC-433D-263A-6744-EC30ABB1D9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Nije uzalud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1AE4E-4E88-F4D7-62AC-C480412DBDBD}"/>
              </a:ext>
            </a:extLst>
          </p:cNvPr>
          <p:cNvSpPr txBox="1"/>
          <p:nvPr/>
        </p:nvSpPr>
        <p:spPr>
          <a:xfrm>
            <a:off x="1586880" y="2380611"/>
            <a:ext cx="200111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1400" dirty="0">
                <a:latin typeface="+mj-lt"/>
              </a:rPr>
              <a:t>Što sam naučila?</a:t>
            </a:r>
          </a:p>
          <a:p>
            <a:br>
              <a:rPr lang="hr-HR" sz="1400" b="1" dirty="0">
                <a:latin typeface="+mj-lt"/>
              </a:rPr>
            </a:br>
            <a:r>
              <a:rPr lang="hr-HR" sz="1000" dirty="0"/>
              <a:t>Raditi s ljudima</a:t>
            </a:r>
          </a:p>
          <a:p>
            <a:r>
              <a:rPr lang="hr-HR" sz="1000" dirty="0"/>
              <a:t>Komunicirati</a:t>
            </a:r>
          </a:p>
          <a:p>
            <a:r>
              <a:rPr lang="hr-HR" sz="1000" dirty="0"/>
              <a:t>Stvarati partnerstva</a:t>
            </a:r>
          </a:p>
          <a:p>
            <a:r>
              <a:rPr lang="hr-HR" sz="1000" dirty="0"/>
              <a:t>Strateški razmišljati</a:t>
            </a:r>
          </a:p>
          <a:p>
            <a:r>
              <a:rPr lang="hr-HR" sz="1000" dirty="0"/>
              <a:t>Analizirati potrebe</a:t>
            </a:r>
          </a:p>
          <a:p>
            <a:r>
              <a:rPr lang="hr-HR" sz="1000" dirty="0"/>
              <a:t>Definirati ciljeve</a:t>
            </a:r>
          </a:p>
          <a:p>
            <a:r>
              <a:rPr lang="hr-HR" sz="1000" dirty="0"/>
              <a:t>Pronalaziti rješenja</a:t>
            </a:r>
          </a:p>
          <a:p>
            <a:r>
              <a:rPr lang="hr-HR" sz="1000" dirty="0"/>
              <a:t>Čitati pravne akte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F4CAC-A880-D6E5-349E-32FEAA57D85D}"/>
              </a:ext>
            </a:extLst>
          </p:cNvPr>
          <p:cNvSpPr txBox="1"/>
          <p:nvPr/>
        </p:nvSpPr>
        <p:spPr>
          <a:xfrm>
            <a:off x="4519367" y="2380611"/>
            <a:ext cx="200111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hr-HR" sz="1400" dirty="0">
                <a:latin typeface="+mj-lt"/>
              </a:rPr>
              <a:t>Što koristim i danas?</a:t>
            </a:r>
          </a:p>
          <a:p>
            <a:br>
              <a:rPr lang="hr-HR" sz="1400" b="1" dirty="0">
                <a:latin typeface="+mj-lt"/>
              </a:rPr>
            </a:br>
            <a:r>
              <a:rPr lang="hr-HR" sz="1000" dirty="0"/>
              <a:t>Radim s ljudima</a:t>
            </a:r>
          </a:p>
          <a:p>
            <a:r>
              <a:rPr lang="hr-HR" sz="1000" dirty="0"/>
              <a:t>Komuniciram</a:t>
            </a:r>
          </a:p>
          <a:p>
            <a:r>
              <a:rPr lang="hr-HR" sz="1000" dirty="0"/>
              <a:t>Stvarati partnerstva</a:t>
            </a:r>
          </a:p>
          <a:p>
            <a:r>
              <a:rPr lang="hr-HR" sz="1000" dirty="0"/>
              <a:t>Strateški razmišljati</a:t>
            </a:r>
          </a:p>
          <a:p>
            <a:r>
              <a:rPr lang="hr-HR" sz="1000" dirty="0"/>
              <a:t>Analizirati potrebe</a:t>
            </a:r>
          </a:p>
          <a:p>
            <a:r>
              <a:rPr lang="hr-HR" sz="1000" dirty="0"/>
              <a:t>Definirati ciljeve</a:t>
            </a:r>
          </a:p>
          <a:p>
            <a:r>
              <a:rPr lang="hr-HR" sz="1000" dirty="0"/>
              <a:t>Pronalaziti rješenja</a:t>
            </a:r>
          </a:p>
          <a:p>
            <a:r>
              <a:rPr lang="hr-HR" sz="1000" dirty="0"/>
              <a:t>Čitati pravne akte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2756420-A9F1-075B-61F6-664014226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59432" y="1806933"/>
            <a:ext cx="523875" cy="44767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AFE8459-0540-2BE0-0D4A-E958A0E87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76028" y="1740258"/>
            <a:ext cx="514350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9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D4F94-B262-6535-95AD-1765E362E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040912-9014-8014-CE86-EE19FCF347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Druga doza kreativnosti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6BD7E4-375F-7EAF-A848-FC471DD253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4987469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96181-02D2-0CBC-4EC8-F694A315C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8B0904D-B8D5-5E7D-5558-68A216AFB2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</a:rPr>
              <a:t>DRUGA DOZA KREATIVNOSTI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39890EB-5933-28EC-8A9D-E6536E244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Traženje uvijek novih izazova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145D38-72F0-D40C-7D53-85DF4467BD2A}"/>
              </a:ext>
            </a:extLst>
          </p:cNvPr>
          <p:cNvSpPr txBox="1"/>
          <p:nvPr/>
        </p:nvSpPr>
        <p:spPr>
          <a:xfrm>
            <a:off x="380447" y="1695432"/>
            <a:ext cx="8250436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Udruge – Društvo studenata socijalnog rada, ODRAZ – Održivi razvoj zajednice, Centar za kreativni rad, SMART, Zagrebački računalni savez, MUDRI – Multimedijalno društvo informatičara, CERANEO – Centar za razvoj neprofitnih organizacija…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Umrežavanje – Hrvatska mreža protiv siromaštva, CIVINET, GÉANT, Humanitarna mreža, Women4Cyber…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Akcije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Projekti</a:t>
            </a:r>
          </a:p>
          <a:p>
            <a:pPr>
              <a:lnSpc>
                <a:spcPct val="130000"/>
              </a:lnSpc>
            </a:pPr>
            <a:r>
              <a:rPr lang="hr-HR" sz="1000" b="0" i="0" u="none" strike="noStrike" baseline="0" dirty="0">
                <a:solidFill>
                  <a:srgbClr val="000000"/>
                </a:solidFill>
                <a:latin typeface="Work Sans" pitchFamily="2" charset="0"/>
              </a:rPr>
              <a:t>Istraživanja </a:t>
            </a:r>
          </a:p>
          <a:p>
            <a:pPr>
              <a:lnSpc>
                <a:spcPct val="130000"/>
              </a:lnSpc>
            </a:pPr>
            <a:r>
              <a:rPr lang="hr-HR" sz="1000" b="0" i="0" u="none" strike="noStrike" baseline="0" dirty="0">
                <a:solidFill>
                  <a:srgbClr val="000000"/>
                </a:solidFill>
                <a:latin typeface="Work Sans" pitchFamily="2" charset="0"/>
              </a:rPr>
              <a:t>Nove teme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Stalni rad na sebi</a:t>
            </a:r>
          </a:p>
          <a:p>
            <a:pPr>
              <a:lnSpc>
                <a:spcPct val="130000"/>
              </a:lnSpc>
            </a:pPr>
            <a:r>
              <a:rPr lang="hr-HR" sz="1000" b="0" i="0" u="none" strike="noStrike" baseline="0" dirty="0">
                <a:solidFill>
                  <a:srgbClr val="000000"/>
                </a:solidFill>
                <a:latin typeface="Work Sans" pitchFamily="2" charset="0"/>
              </a:rPr>
              <a:t>Učenje, učenje i učenje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Uvijek korak ispred</a:t>
            </a:r>
          </a:p>
          <a:p>
            <a:pPr>
              <a:lnSpc>
                <a:spcPct val="130000"/>
              </a:lnSpc>
            </a:pPr>
            <a:r>
              <a:rPr lang="hr-HR" sz="1000" b="0" i="0" u="none" strike="noStrike" baseline="0" dirty="0">
                <a:solidFill>
                  <a:srgbClr val="000000"/>
                </a:solidFill>
                <a:latin typeface="Work Sans" pitchFamily="2" charset="0"/>
              </a:rPr>
              <a:t>Hrabrost i energija</a:t>
            </a:r>
          </a:p>
          <a:p>
            <a:endParaRPr lang="hr-HR" sz="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30366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F1F46-27A7-6542-9F9E-26D2CE998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9B6421-18ED-544F-F050-AB0541D158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Treća doza kreativnosti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C15B43-CA68-AF69-BE97-0256B6BD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3751576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5400A-7224-76D9-D655-EFDE99C65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E49262-F34A-1DE5-B94B-AFA8B23E60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r-HR" dirty="0">
                <a:solidFill>
                  <a:schemeClr val="accent1"/>
                </a:solidFill>
              </a:rPr>
              <a:t>TREĆA DOZA KREATIVNOSTI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F76723F-283E-43FB-E36E-98031BB187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r-HR" dirty="0"/>
              <a:t>CARNET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55C606-8CCC-37DD-8C27-7C84FC61E772}"/>
              </a:ext>
            </a:extLst>
          </p:cNvPr>
          <p:cNvSpPr txBox="1"/>
          <p:nvPr/>
        </p:nvSpPr>
        <p:spPr>
          <a:xfrm>
            <a:off x="380447" y="1695432"/>
            <a:ext cx="8250436" cy="22621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Prva nacionalna kampanja podizanja svijesti o kibernetičkoj sigurnosti Veliki hrvatski naivci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Razvoj i uspostava Platforme </a:t>
            </a:r>
            <a:r>
              <a:rPr lang="hr-HR" sz="1000" dirty="0" err="1">
                <a:solidFill>
                  <a:srgbClr val="000000"/>
                </a:solidFill>
                <a:latin typeface="Work Sans" pitchFamily="2" charset="0"/>
              </a:rPr>
              <a:t>PiXi</a:t>
            </a: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Europski mjesec kibernetičke sigurnosti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Dan sigurnijeg interneta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Cyber </a:t>
            </a:r>
            <a:r>
              <a:rPr lang="hr-HR" sz="1000" dirty="0" err="1">
                <a:solidFill>
                  <a:srgbClr val="000000"/>
                </a:solidFill>
                <a:latin typeface="Work Sans" pitchFamily="2" charset="0"/>
              </a:rPr>
              <a:t>Ninja</a:t>
            </a: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ZoomIn4PinkHats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E-škole</a:t>
            </a: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E-Sveučilišta</a:t>
            </a:r>
          </a:p>
          <a:p>
            <a:pPr>
              <a:lnSpc>
                <a:spcPct val="130000"/>
              </a:lnSpc>
            </a:pPr>
            <a:r>
              <a:rPr lang="hr-HR" sz="1000" dirty="0" err="1">
                <a:solidFill>
                  <a:srgbClr val="000000"/>
                </a:solidFill>
                <a:latin typeface="Work Sans" pitchFamily="2" charset="0"/>
              </a:rPr>
              <a:t>Hacknite</a:t>
            </a: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 err="1">
                <a:solidFill>
                  <a:srgbClr val="000000"/>
                </a:solidFill>
                <a:latin typeface="Work Sans" pitchFamily="2" charset="0"/>
              </a:rPr>
              <a:t>Hackultet</a:t>
            </a: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pPr>
              <a:lnSpc>
                <a:spcPct val="130000"/>
              </a:lnSpc>
            </a:pPr>
            <a:r>
              <a:rPr lang="hr-HR" sz="1000" dirty="0">
                <a:solidFill>
                  <a:srgbClr val="000000"/>
                </a:solidFill>
                <a:latin typeface="Work Sans" pitchFamily="2" charset="0"/>
              </a:rPr>
              <a:t>European Cyber Security </a:t>
            </a:r>
            <a:r>
              <a:rPr lang="hr-HR" sz="1000" dirty="0" err="1">
                <a:solidFill>
                  <a:srgbClr val="000000"/>
                </a:solidFill>
                <a:latin typeface="Work Sans" pitchFamily="2" charset="0"/>
              </a:rPr>
              <a:t>Challenge</a:t>
            </a:r>
            <a:endParaRPr lang="hr-HR" sz="1000" dirty="0">
              <a:solidFill>
                <a:srgbClr val="000000"/>
              </a:solidFill>
              <a:latin typeface="Work Sans" pitchFamily="2" charset="0"/>
            </a:endParaRPr>
          </a:p>
          <a:p>
            <a:endParaRPr lang="hr-HR" sz="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0948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Span 2025">
      <a:dk1>
        <a:sysClr val="windowText" lastClr="000000"/>
      </a:dk1>
      <a:lt1>
        <a:sysClr val="window" lastClr="FFFFFF"/>
      </a:lt1>
      <a:dk2>
        <a:srgbClr val="000000"/>
      </a:dk2>
      <a:lt2>
        <a:srgbClr val="F4F4F4"/>
      </a:lt2>
      <a:accent1>
        <a:srgbClr val="EE2F58"/>
      </a:accent1>
      <a:accent2>
        <a:srgbClr val="000000"/>
      </a:accent2>
      <a:accent3>
        <a:srgbClr val="FFFFFF"/>
      </a:accent3>
      <a:accent4>
        <a:srgbClr val="BC38E0"/>
      </a:accent4>
      <a:accent5>
        <a:srgbClr val="3B81EB"/>
      </a:accent5>
      <a:accent6>
        <a:srgbClr val="2BC5E0"/>
      </a:accent6>
      <a:hlink>
        <a:srgbClr val="EE2F58"/>
      </a:hlink>
      <a:folHlink>
        <a:srgbClr val="A21937"/>
      </a:folHlink>
    </a:clrScheme>
    <a:fontScheme name="Span 2025 fonts">
      <a:majorFont>
        <a:latin typeface="Inria Serif"/>
        <a:ea typeface=""/>
        <a:cs typeface=""/>
      </a:majorFont>
      <a:minorFont>
        <a:latin typeface="work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0F726E29-E194-4FF4-9984-42713BA928D6}" vid="{15026D7F-8DE5-482C-8600-C1354B33A0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f3a35a7c-674e-4d13-9f94-614cf5380fcc" ContentTypeId="0x0101" PreviousValue="false" LastSyncTimeStamp="2016-09-19T13:34:31.623Z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ca2567b-2df1-404d-a1d6-d24fdc3017bd" xsi:nil="true"/>
    <lcf76f155ced4ddcb4097134ff3c332f xmlns="d03a5279-1e7c-4db8-9a5b-0f04fec67e6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1E4091C14F2541998FA1E2D868FF0D" ma:contentTypeVersion="10" ma:contentTypeDescription="Create a new document." ma:contentTypeScope="" ma:versionID="1399cec4df007c809dfac493dc7503db">
  <xsd:schema xmlns:xsd="http://www.w3.org/2001/XMLSchema" xmlns:xs="http://www.w3.org/2001/XMLSchema" xmlns:p="http://schemas.microsoft.com/office/2006/metadata/properties" xmlns:ns2="d03a5279-1e7c-4db8-9a5b-0f04fec67e60" xmlns:ns3="0ca2567b-2df1-404d-a1d6-d24fdc3017bd" targetNamespace="http://schemas.microsoft.com/office/2006/metadata/properties" ma:root="true" ma:fieldsID="6f4c6c5e6b77107ebd2d0ea40021b7e9" ns2:_="" ns3:_="">
    <xsd:import namespace="d03a5279-1e7c-4db8-9a5b-0f04fec67e60"/>
    <xsd:import namespace="0ca2567b-2df1-404d-a1d6-d24fdc3017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3a5279-1e7c-4db8-9a5b-0f04fec67e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3a35a7c-674e-4d13-9f94-614cf5380f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2567b-2df1-404d-a1d6-d24fdc3017b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521d465-f975-4200-b2a0-f459f8a16417}" ma:internalName="TaxCatchAll" ma:showField="CatchAllData" ma:web="0ca2567b-2df1-404d-a1d6-d24fdc3017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439C0D-3E70-4601-9C93-2EE4D79ECFC7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A897A2D9-5317-48FD-A70A-936545F8DC80}">
  <ds:schemaRefs>
    <ds:schemaRef ds:uri="http://schemas.microsoft.com/office/2006/documentManagement/types"/>
    <ds:schemaRef ds:uri="d03a5279-1e7c-4db8-9a5b-0f04fec67e60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0ca2567b-2df1-404d-a1d6-d24fdc3017bd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9F58403-8B96-49BC-8C35-3689B98B8C8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0372EF1-A884-4062-A136-6C6D96B61B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3a5279-1e7c-4db8-9a5b-0f04fec67e60"/>
    <ds:schemaRef ds:uri="0ca2567b-2df1-404d-a1d6-d24fdc3017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Span CKS Powerpoint Template November 2025</Template>
  <TotalTime>1084</TotalTime>
  <Words>729</Words>
  <Application>Microsoft Office PowerPoint</Application>
  <PresentationFormat>On-screen Show (16:9)</PresentationFormat>
  <Paragraphs>126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Inria Serif Light</vt:lpstr>
      <vt:lpstr>Segoe UI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Marina Dimić Vugec (Span)</dc:creator>
  <cp:keywords/>
  <dc:description/>
  <cp:lastModifiedBy>Marina Dimić Vugec (Span)</cp:lastModifiedBy>
  <cp:revision>3</cp:revision>
  <dcterms:created xsi:type="dcterms:W3CDTF">2026-02-19T15:50:25Z</dcterms:created>
  <dcterms:modified xsi:type="dcterms:W3CDTF">2026-02-23T05:13:31Z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0x010100531E4091C14F2541998FA1E2D868FF0D</vt:lpwstr>
  </property>
  <property fmtid="{D5CDD505-2E9C-101B-9397-08002B2CF9AE}" pid="3" name="MediaServiceImageTags">
    <vt:lpwstr/>
  </property>
  <property fmtid="{D5CDD505-2E9C-101B-9397-08002B2CF9AE}" pid="4" name="MSIP_Label_b3162961-90ec-4a62-af7f-65ad41e0b7be_Enabled">
    <vt:lpwstr>true</vt:lpwstr>
  </property>
  <property fmtid="{D5CDD505-2E9C-101B-9397-08002B2CF9AE}" pid="5" name="MSIP_Label_b3162961-90ec-4a62-af7f-65ad41e0b7be_SetDate">
    <vt:lpwstr>2024-07-15T12:56:14Z</vt:lpwstr>
  </property>
  <property fmtid="{D5CDD505-2E9C-101B-9397-08002B2CF9AE}" pid="6" name="MSIP_Label_b3162961-90ec-4a62-af7f-65ad41e0b7be_Method">
    <vt:lpwstr>Privileged</vt:lpwstr>
  </property>
  <property fmtid="{D5CDD505-2E9C-101B-9397-08002B2CF9AE}" pid="7" name="MSIP_Label_b3162961-90ec-4a62-af7f-65ad41e0b7be_Name">
    <vt:lpwstr>Pubilc-Javno</vt:lpwstr>
  </property>
  <property fmtid="{D5CDD505-2E9C-101B-9397-08002B2CF9AE}" pid="8" name="MSIP_Label_b3162961-90ec-4a62-af7f-65ad41e0b7be_SiteId">
    <vt:lpwstr>b0460523-b78c-4b4a-8a10-5928b799ad45</vt:lpwstr>
  </property>
  <property fmtid="{D5CDD505-2E9C-101B-9397-08002B2CF9AE}" pid="9" name="MSIP_Label_b3162961-90ec-4a62-af7f-65ad41e0b7be_ActionId">
    <vt:lpwstr>742acfdd-f5b2-4fb4-9c86-8e2f62d309c7</vt:lpwstr>
  </property>
  <property fmtid="{D5CDD505-2E9C-101B-9397-08002B2CF9AE}" pid="10" name="MSIP_Label_b3162961-90ec-4a62-af7f-65ad41e0b7be_ContentBits">
    <vt:lpwstr>0</vt:lpwstr>
  </property>
</Properties>
</file>