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59" r:id="rId4"/>
    <p:sldId id="257" r:id="rId5"/>
    <p:sldId id="269" r:id="rId6"/>
    <p:sldId id="260" r:id="rId7"/>
    <p:sldId id="263" r:id="rId8"/>
    <p:sldId id="270" r:id="rId9"/>
    <p:sldId id="264" r:id="rId10"/>
    <p:sldId id="265" r:id="rId11"/>
    <p:sldId id="262" r:id="rId12"/>
    <p:sldId id="266" r:id="rId13"/>
    <p:sldId id="267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Instrument Sans Medium" panose="020B0604020202020204" charset="0"/>
      <p:regular r:id="rId20"/>
    </p:embeddedFont>
    <p:embeddedFont>
      <p:font typeface="Playfair Display Semi Bold" panose="020B0604020202020204" charset="-18"/>
      <p:regular r:id="rId21"/>
    </p:embeddedFont>
    <p:embeddedFont>
      <p:font typeface="Public Sans" panose="020B0604020202020204" charset="-1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03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22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274546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Javne financije, rod i održivost: Moj put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50318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hr-HR" sz="17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Dr.sc. </a:t>
            </a:r>
            <a:r>
              <a:rPr lang="en-US" sz="17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Hana Paleka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12123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Konferencija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Women4aGreenEU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2026.</a:t>
            </a:r>
            <a:endParaRPr lang="en-US" sz="17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765B0A-E83D-446B-9670-B7FAD8C67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832" y="1613647"/>
            <a:ext cx="7831567" cy="58365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23973" y="58999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Zašto</a:t>
            </a:r>
            <a:r>
              <a:rPr lang="en-US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44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politika</a:t>
            </a:r>
            <a:r>
              <a:rPr lang="hr-HR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035040" y="1904845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Ako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želimo pravednije porezne politike i odgovorne javne financije, moramo biti tamo gdje se odluke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donose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5720793" y="1649695"/>
            <a:ext cx="30480" cy="1236107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6" name="Text 3"/>
          <p:cNvSpPr/>
          <p:nvPr/>
        </p:nvSpPr>
        <p:spPr>
          <a:xfrm>
            <a:off x="6035039" y="3483664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Odluke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svakodnevno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pogađaju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ljude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poput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mene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…</a:t>
            </a:r>
          </a:p>
          <a:p>
            <a:pPr marL="0" indent="0" algn="just">
              <a:lnSpc>
                <a:spcPts val="2850"/>
              </a:lnSpc>
              <a:buNone/>
            </a:pPr>
            <a:endParaRPr lang="hr-HR" sz="17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0" indent="0" algn="just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Želim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da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neplaćeni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rad,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uključivost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stvarne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ljudi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budu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vidljive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endParaRPr lang="hr-HR" sz="17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0" indent="0" algn="just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priznate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politikama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oblikuju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naš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život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hr-HR" sz="17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0" indent="0" algn="just">
              <a:lnSpc>
                <a:spcPts val="2850"/>
              </a:lnSpc>
              <a:buNone/>
            </a:pPr>
            <a:endParaRPr lang="hr-HR" sz="1750" dirty="0">
              <a:solidFill>
                <a:srgbClr val="6F655D"/>
              </a:solidFill>
              <a:latin typeface="Public Sans" pitchFamily="34" charset="0"/>
              <a:ea typeface="Instrument Sans Medium"/>
            </a:endParaRPr>
          </a:p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1E3063"/>
                </a:solidFill>
                <a:latin typeface="Instrument Sans Medium" pitchFamily="34" charset="0"/>
                <a:ea typeface="Instrument Sans Medium"/>
                <a:cs typeface="Instrument Sans Medium" pitchFamily="34" charset="-120"/>
              </a:rPr>
              <a:t>„</a:t>
            </a:r>
            <a:r>
              <a:rPr lang="hr-HR" sz="1750" dirty="0">
                <a:solidFill>
                  <a:srgbClr val="002060"/>
                </a:solidFill>
                <a:latin typeface="Public Sans" pitchFamily="34" charset="0"/>
              </a:rPr>
              <a:t>Personal </a:t>
            </a:r>
            <a:r>
              <a:rPr lang="hr-HR" sz="1750" dirty="0" err="1">
                <a:solidFill>
                  <a:srgbClr val="002060"/>
                </a:solidFill>
                <a:latin typeface="Public Sans" pitchFamily="34" charset="0"/>
              </a:rPr>
              <a:t>is</a:t>
            </a:r>
            <a:r>
              <a:rPr lang="hr-HR" sz="1750" dirty="0">
                <a:solidFill>
                  <a:srgbClr val="002060"/>
                </a:solidFill>
                <a:latin typeface="Public Sans" pitchFamily="34" charset="0"/>
              </a:rPr>
              <a:t> </a:t>
            </a:r>
            <a:r>
              <a:rPr lang="hr-HR" sz="1750" dirty="0" err="1">
                <a:solidFill>
                  <a:srgbClr val="002060"/>
                </a:solidFill>
                <a:latin typeface="Public Sans" pitchFamily="34" charset="0"/>
              </a:rPr>
              <a:t>political</a:t>
            </a:r>
            <a:r>
              <a:rPr lang="en-US" sz="1750" dirty="0">
                <a:solidFill>
                  <a:srgbClr val="002060"/>
                </a:solidFill>
                <a:latin typeface="Public Sans" pitchFamily="34" charset="0"/>
              </a:rPr>
              <a:t>.“</a:t>
            </a:r>
            <a:r>
              <a:rPr lang="hr-HR" sz="1750" dirty="0">
                <a:solidFill>
                  <a:srgbClr val="002060"/>
                </a:solidFill>
                <a:latin typeface="Public Sans" pitchFamily="34" charset="0"/>
              </a:rPr>
              <a:t>Carol </a:t>
            </a:r>
            <a:r>
              <a:rPr lang="hr-HR" sz="1750" dirty="0" err="1">
                <a:solidFill>
                  <a:srgbClr val="002060"/>
                </a:solidFill>
                <a:latin typeface="Public Sans" pitchFamily="34" charset="0"/>
              </a:rPr>
              <a:t>Hanisch</a:t>
            </a:r>
            <a:endParaRPr lang="en-US" sz="1750" dirty="0">
              <a:solidFill>
                <a:srgbClr val="002060"/>
              </a:solidFill>
              <a:latin typeface="Public Sans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733757" y="3393093"/>
            <a:ext cx="30480" cy="873204"/>
          </a:xfrm>
          <a:prstGeom prst="rect">
            <a:avLst/>
          </a:prstGeom>
          <a:solidFill>
            <a:srgbClr val="E1C2C2"/>
          </a:solidFill>
          <a:ln/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6365" y="503841"/>
            <a:ext cx="78781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Savez žena: </a:t>
            </a:r>
            <a:r>
              <a:rPr lang="hr-HR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naš alat za promjene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65" y="986698"/>
            <a:ext cx="2286000" cy="2286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91989" y="1617052"/>
            <a:ext cx="569642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Znanje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i solidarnost grade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024282" y="1607579"/>
            <a:ext cx="30480" cy="725805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6" name="Text 3"/>
          <p:cNvSpPr/>
          <p:nvPr/>
        </p:nvSpPr>
        <p:spPr>
          <a:xfrm>
            <a:off x="6024282" y="2728343"/>
            <a:ext cx="8159990" cy="4425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Žene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često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prepoznaju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sistemske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nepravde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ranije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jer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ih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žive</a:t>
            </a:r>
            <a:endParaRPr lang="hr-HR" sz="1750" dirty="0">
              <a:solidFill>
                <a:srgbClr val="6F655D"/>
              </a:solidFill>
              <a:latin typeface="Public Sans" pitchFamily="34" charset="0"/>
            </a:endParaRPr>
          </a:p>
          <a:p>
            <a:pPr marL="285750" indent="-285750" algn="just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hr-HR" sz="1750" dirty="0">
              <a:solidFill>
                <a:srgbClr val="6F655D"/>
              </a:solidFill>
              <a:latin typeface="Public Sans" pitchFamily="34" charset="0"/>
            </a:endParaRPr>
          </a:p>
          <a:p>
            <a:pPr marL="285750" indent="-28575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Kolektivno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djelovanje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pretvara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individualna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iskustva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u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strukturne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zahtjeve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pravednijim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sustavom</a:t>
            </a:r>
            <a:endParaRPr lang="hr-HR" sz="17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285750" indent="-285750" algn="just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hr-HR" sz="17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285750" indent="-28575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Žene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češće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preispituju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vlastitu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kompetenciju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;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savez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smanjuje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taj “confidence gap”</a:t>
            </a:r>
            <a:endParaRPr lang="hr-HR" sz="1750" dirty="0">
              <a:solidFill>
                <a:srgbClr val="6F655D"/>
              </a:solidFill>
              <a:latin typeface="Public Sans" pitchFamily="34" charset="0"/>
            </a:endParaRPr>
          </a:p>
          <a:p>
            <a:pPr marL="285750" indent="-285750" algn="just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hr-HR" sz="1750" dirty="0">
              <a:solidFill>
                <a:srgbClr val="6F655D"/>
              </a:solidFill>
              <a:latin typeface="Public Sans" pitchFamily="34" charset="0"/>
            </a:endParaRPr>
          </a:p>
          <a:p>
            <a:pPr marL="285750" indent="-285750" algn="just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U tom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smislu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,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ženski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savez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nije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reakcija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– on je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svjesna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strategija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dugoročne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društvene</a:t>
            </a:r>
            <a:r>
              <a:rPr lang="en-GB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GB" sz="1750" dirty="0" err="1">
                <a:solidFill>
                  <a:srgbClr val="6F655D"/>
                </a:solidFill>
                <a:latin typeface="Public Sans" pitchFamily="34" charset="0"/>
              </a:rPr>
              <a:t>transformacije</a:t>
            </a:r>
            <a:endParaRPr lang="hr-HR" sz="1750" dirty="0">
              <a:solidFill>
                <a:srgbClr val="6F655D"/>
              </a:solidFill>
              <a:latin typeface="Public Sans" pitchFamily="34" charset="0"/>
            </a:endParaRPr>
          </a:p>
          <a:p>
            <a:pPr algn="l">
              <a:lnSpc>
                <a:spcPts val="2850"/>
              </a:lnSpc>
            </a:pPr>
            <a:endParaRPr lang="en-US" sz="1750" dirty="0">
              <a:solidFill>
                <a:srgbClr val="6F655D"/>
              </a:solidFill>
              <a:latin typeface="Public Sans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D7832-ABBA-40E4-8CAC-64B8B7DD0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426" y="4198899"/>
            <a:ext cx="4607395" cy="34497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1991" y="578168"/>
            <a:ext cx="4942880" cy="617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Što sam naučila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080" y="1648420"/>
            <a:ext cx="6259116" cy="53579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91348" y="3254598"/>
            <a:ext cx="2413772" cy="301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Stručnost je ključ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5568715" y="2921364"/>
            <a:ext cx="2102664" cy="603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Savezništva su snaga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4528111" y="5431687"/>
            <a:ext cx="1823739" cy="603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Sustavi se ne </a:t>
            </a:r>
            <a:r>
              <a:rPr lang="en-US" sz="2400" dirty="0" err="1">
                <a:solidFill>
                  <a:schemeClr val="bg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mijenjaju</a:t>
            </a:r>
            <a:r>
              <a:rPr lang="hr-HR" sz="2400" dirty="0">
                <a:solidFill>
                  <a:schemeClr val="bg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sami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9623108" y="1960840"/>
            <a:ext cx="4322802" cy="1810583"/>
          </a:xfrm>
          <a:prstGeom prst="roundRect">
            <a:avLst>
              <a:gd name="adj" fmla="val 6060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9600248" y="1960840"/>
            <a:ext cx="91440" cy="1810583"/>
          </a:xfrm>
          <a:prstGeom prst="roundRect">
            <a:avLst>
              <a:gd name="adj" fmla="val 90816"/>
            </a:avLst>
          </a:prstGeom>
          <a:solidFill>
            <a:srgbClr val="E1C2C2"/>
          </a:solidFill>
          <a:ln/>
        </p:spPr>
      </p:sp>
      <p:sp>
        <p:nvSpPr>
          <p:cNvPr id="10" name="Text 7"/>
          <p:cNvSpPr/>
          <p:nvPr/>
        </p:nvSpPr>
        <p:spPr>
          <a:xfrm>
            <a:off x="9912191" y="2181344"/>
            <a:ext cx="247138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Stručnost je ključ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9912191" y="2662595"/>
            <a:ext cx="3813215" cy="888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Znanje samo po sebi nije neutralno – način na koji ga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koristimo</a:t>
            </a:r>
            <a:r>
              <a:rPr lang="hr-HR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ali i distribuiramo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oblikuje budućnost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9623108" y="3943707"/>
            <a:ext cx="4322802" cy="1514475"/>
          </a:xfrm>
          <a:prstGeom prst="roundRect">
            <a:avLst>
              <a:gd name="adj" fmla="val 7245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9600248" y="3943707"/>
            <a:ext cx="91440" cy="1514475"/>
          </a:xfrm>
          <a:prstGeom prst="roundRect">
            <a:avLst>
              <a:gd name="adj" fmla="val 90816"/>
            </a:avLst>
          </a:prstGeom>
          <a:solidFill>
            <a:srgbClr val="CCC4EC"/>
          </a:solidFill>
          <a:ln/>
        </p:spPr>
      </p:sp>
      <p:sp>
        <p:nvSpPr>
          <p:cNvPr id="14" name="Text 11"/>
          <p:cNvSpPr/>
          <p:nvPr/>
        </p:nvSpPr>
        <p:spPr>
          <a:xfrm>
            <a:off x="9912191" y="4164211"/>
            <a:ext cx="247138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Savezništva su snaga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9912191" y="4645462"/>
            <a:ext cx="3813215" cy="592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Nikakva promjena se ne događa u izolaciji – povezivanje stvara snagu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9623108" y="5630466"/>
            <a:ext cx="4322802" cy="1514475"/>
          </a:xfrm>
          <a:prstGeom prst="roundRect">
            <a:avLst>
              <a:gd name="adj" fmla="val 7245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7" name="Shape 14"/>
          <p:cNvSpPr/>
          <p:nvPr/>
        </p:nvSpPr>
        <p:spPr>
          <a:xfrm>
            <a:off x="9600248" y="5630466"/>
            <a:ext cx="91440" cy="1514475"/>
          </a:xfrm>
          <a:prstGeom prst="roundRect">
            <a:avLst>
              <a:gd name="adj" fmla="val 90816"/>
            </a:avLst>
          </a:prstGeom>
          <a:solidFill>
            <a:srgbClr val="B4DAE4"/>
          </a:solidFill>
          <a:ln/>
        </p:spPr>
      </p:sp>
      <p:sp>
        <p:nvSpPr>
          <p:cNvPr id="18" name="Text 15"/>
          <p:cNvSpPr/>
          <p:nvPr/>
        </p:nvSpPr>
        <p:spPr>
          <a:xfrm>
            <a:off x="9912191" y="5850969"/>
            <a:ext cx="3156942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Sustavi se ne mijenjaju sami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9912191" y="6332220"/>
            <a:ext cx="3813215" cy="592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Potrebno je svjesno, strateško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hr-HR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dosljedno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djelovanje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95430" y="132635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Poruka za kraj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2647498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Zelena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i pravedna Europa neće nastati bez rodno osviještenih javnih financija – a 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njih 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grade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žen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koje se povezuju, znaju i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djeluju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95430" y="2405668"/>
            <a:ext cx="30480" cy="1236107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CC83D-6414-4FFB-8B55-3D36DD87560F}"/>
              </a:ext>
            </a:extLst>
          </p:cNvPr>
          <p:cNvSpPr txBox="1"/>
          <p:nvPr/>
        </p:nvSpPr>
        <p:spPr>
          <a:xfrm>
            <a:off x="6435280" y="4675588"/>
            <a:ext cx="731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„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Nikad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nemojte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sumnjati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u to da mala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grupa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građana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posvećenih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određenom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cilju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može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promijeniti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svijet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.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Doista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, to je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jedino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što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ga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može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promijeniti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.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”</a:t>
            </a:r>
            <a:endParaRPr lang="en-GB" sz="2000" dirty="0">
              <a:solidFill>
                <a:schemeClr val="accent1">
                  <a:lumMod val="75000"/>
                </a:schemeClr>
              </a:solidFill>
              <a:latin typeface="Public Sans" pitchFamily="34" charset="0"/>
            </a:endParaRPr>
          </a:p>
          <a:p>
            <a:pPr algn="just"/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Public Sans" pitchFamily="34" charset="0"/>
              </a:rPr>
              <a:t> Margaret Mead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D88283-A8E8-4552-955B-94B41D7F3DA4}"/>
              </a:ext>
            </a:extLst>
          </p:cNvPr>
          <p:cNvSpPr txBox="1"/>
          <p:nvPr/>
        </p:nvSpPr>
        <p:spPr>
          <a:xfrm>
            <a:off x="311972" y="1431104"/>
            <a:ext cx="6325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dirty="0">
                <a:latin typeface="Public Sans" panose="020B0604020202020204" charset="0"/>
              </a:rPr>
              <a:t>Rođena i odrasla u </a:t>
            </a:r>
            <a:r>
              <a:rPr lang="en-GB" b="1" dirty="0" err="1">
                <a:latin typeface="Public Sans" panose="020B0604020202020204" charset="0"/>
              </a:rPr>
              <a:t>Rije</a:t>
            </a:r>
            <a:r>
              <a:rPr lang="hr-HR" b="1" dirty="0">
                <a:latin typeface="Public Sans" panose="020B0604020202020204" charset="0"/>
              </a:rPr>
              <a:t>ci</a:t>
            </a:r>
            <a:r>
              <a:rPr lang="en-GB" b="1" dirty="0">
                <a:latin typeface="Public Sans" panose="020B0604020202020204" charset="0"/>
              </a:rPr>
              <a:t> </a:t>
            </a:r>
            <a:r>
              <a:rPr lang="en-GB" dirty="0">
                <a:latin typeface="Public Sans" panose="020B0604020202020204" charset="0"/>
              </a:rPr>
              <a:t>❤️  </a:t>
            </a:r>
            <a:endParaRPr lang="hr-HR" dirty="0">
              <a:latin typeface="Public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Public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b="1" dirty="0">
                <a:latin typeface="Public Sans" panose="020B0604020202020204" charset="0"/>
              </a:rPr>
              <a:t>M</a:t>
            </a:r>
            <a:r>
              <a:rPr lang="en-GB" b="1" dirty="0" err="1">
                <a:latin typeface="Public Sans" panose="020B0604020202020204" charset="0"/>
              </a:rPr>
              <a:t>ajka</a:t>
            </a:r>
            <a:r>
              <a:rPr lang="en-GB" b="1" dirty="0">
                <a:latin typeface="Public Sans" panose="020B0604020202020204" charset="0"/>
              </a:rPr>
              <a:t> </a:t>
            </a:r>
            <a:r>
              <a:rPr lang="en-GB" dirty="0" err="1">
                <a:latin typeface="Public Sans" panose="020B0604020202020204" charset="0"/>
              </a:rPr>
              <a:t>dviju</a:t>
            </a:r>
            <a:r>
              <a:rPr lang="en-GB" dirty="0">
                <a:latin typeface="Public Sans" panose="020B0604020202020204" charset="0"/>
              </a:rPr>
              <a:t> </a:t>
            </a:r>
            <a:r>
              <a:rPr lang="en-GB" dirty="0" err="1">
                <a:latin typeface="Public Sans" panose="020B0604020202020204" charset="0"/>
              </a:rPr>
              <a:t>djevojčica</a:t>
            </a:r>
            <a:r>
              <a:rPr lang="en-GB" dirty="0">
                <a:latin typeface="Public Sans" panose="020B0604020202020204" charset="0"/>
              </a:rPr>
              <a:t> </a:t>
            </a:r>
            <a:endParaRPr lang="hr-HR" dirty="0">
              <a:latin typeface="Public Sans" panose="020B0604020202020204" charset="0"/>
            </a:endParaRPr>
          </a:p>
          <a:p>
            <a:pPr algn="just"/>
            <a:endParaRPr lang="hr-HR" dirty="0">
              <a:latin typeface="Public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>
                <a:latin typeface="Public Sans" panose="020B0604020202020204" charset="0"/>
              </a:rPr>
              <a:t>Javni</a:t>
            </a:r>
            <a:r>
              <a:rPr lang="en-GB" dirty="0">
                <a:latin typeface="Public Sans" panose="020B0604020202020204" charset="0"/>
              </a:rPr>
              <a:t> </a:t>
            </a:r>
            <a:r>
              <a:rPr lang="en-GB" dirty="0" err="1">
                <a:latin typeface="Public Sans" panose="020B0604020202020204" charset="0"/>
              </a:rPr>
              <a:t>angažman</a:t>
            </a:r>
            <a:r>
              <a:rPr lang="en-GB" dirty="0">
                <a:latin typeface="Public Sans" panose="020B0604020202020204" charset="0"/>
              </a:rPr>
              <a:t>: </a:t>
            </a:r>
            <a:r>
              <a:rPr lang="hr-HR" dirty="0">
                <a:latin typeface="Public Sans" panose="020B0604020202020204" charset="0"/>
              </a:rPr>
              <a:t>Gradsko vijeće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Public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Public Sans" panose="020B0604020202020204" charset="0"/>
              </a:rPr>
              <a:t>Strast za </a:t>
            </a:r>
            <a:r>
              <a:rPr lang="pl-PL" b="1" dirty="0">
                <a:latin typeface="Public Sans" panose="020B0604020202020204" charset="0"/>
              </a:rPr>
              <a:t>lokalne inicijative </a:t>
            </a:r>
            <a:r>
              <a:rPr lang="pl-PL" dirty="0">
                <a:latin typeface="Public Sans" panose="020B0604020202020204" charset="0"/>
              </a:rPr>
              <a:t>i zajedničke projekte</a:t>
            </a:r>
            <a:r>
              <a:rPr lang="hr-HR" dirty="0">
                <a:latin typeface="Public Sans" panose="020B0604020202020204" charset="0"/>
              </a:rPr>
              <a:t>: besplatan prijevoz onkoloških pacijenata, prosvjed protiv normalizacije nasilja u društvu, participativni procesi u donošenju odluka (o prostoru, budžetiranju…)</a:t>
            </a:r>
            <a:endParaRPr lang="en-GB" dirty="0">
              <a:latin typeface="Public Sans" panose="020B060402020202020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8250742E-B5C6-4183-8C4E-4EA11563E313}"/>
              </a:ext>
            </a:extLst>
          </p:cNvPr>
          <p:cNvSpPr/>
          <p:nvPr/>
        </p:nvSpPr>
        <p:spPr>
          <a:xfrm>
            <a:off x="957431" y="525419"/>
            <a:ext cx="12844630" cy="515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hr-HR" sz="3200" dirty="0">
                <a:solidFill>
                  <a:srgbClr val="4B6981"/>
                </a:solidFill>
                <a:latin typeface="Playfair Display Semi Bold" pitchFamily="34" charset="0"/>
              </a:rPr>
              <a:t>      </a:t>
            </a:r>
            <a:r>
              <a:rPr lang="en-GB" sz="3200" dirty="0" err="1">
                <a:solidFill>
                  <a:srgbClr val="4B6981"/>
                </a:solidFill>
                <a:latin typeface="Playfair Display Semi Bold" pitchFamily="34" charset="0"/>
              </a:rPr>
              <a:t>Osobno</a:t>
            </a:r>
            <a:r>
              <a:rPr lang="en-GB" sz="3200" dirty="0">
                <a:solidFill>
                  <a:srgbClr val="4B6981"/>
                </a:solidFill>
                <a:latin typeface="Playfair Display Semi Bold" pitchFamily="34" charset="0"/>
              </a:rPr>
              <a:t> </a:t>
            </a:r>
            <a:r>
              <a:rPr lang="hr-HR" sz="3200" dirty="0">
                <a:solidFill>
                  <a:srgbClr val="4B6981"/>
                </a:solidFill>
                <a:latin typeface="Playfair Display Semi Bold" pitchFamily="34" charset="0"/>
              </a:rPr>
              <a:t>        </a:t>
            </a:r>
            <a:r>
              <a:rPr lang="en-GB" sz="3200" dirty="0">
                <a:solidFill>
                  <a:srgbClr val="4B6981"/>
                </a:solidFill>
                <a:latin typeface="Playfair Display Semi Bold" pitchFamily="34" charset="0"/>
              </a:rPr>
              <a:t> </a:t>
            </a:r>
            <a:r>
              <a:rPr lang="hr-HR" sz="3200" dirty="0">
                <a:solidFill>
                  <a:srgbClr val="4B6981"/>
                </a:solidFill>
                <a:latin typeface="Playfair Display Semi Bold" pitchFamily="34" charset="0"/>
              </a:rPr>
              <a:t>                                                       P</a:t>
            </a:r>
            <a:r>
              <a:rPr lang="en-GB" sz="3200" dirty="0" err="1">
                <a:solidFill>
                  <a:srgbClr val="4B6981"/>
                </a:solidFill>
                <a:latin typeface="Playfair Display Semi Bold" pitchFamily="34" charset="0"/>
              </a:rPr>
              <a:t>rofesionalno</a:t>
            </a:r>
            <a:endParaRPr lang="en-US" sz="3200" dirty="0">
              <a:solidFill>
                <a:srgbClr val="4B6981"/>
              </a:solidFill>
              <a:latin typeface="Playfair Display Semi Bol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DEB3FA-9C07-4997-8523-8C73B7BC1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670" y="4561242"/>
            <a:ext cx="6230730" cy="3593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7F4EEC-CCA0-4C22-853F-9E8C48904E17}"/>
              </a:ext>
            </a:extLst>
          </p:cNvPr>
          <p:cNvSpPr txBox="1"/>
          <p:nvPr/>
        </p:nvSpPr>
        <p:spPr>
          <a:xfrm>
            <a:off x="7239896" y="1421921"/>
            <a:ext cx="67880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>
                <a:latin typeface="Public Sans" panose="020B0604020202020204" charset="0"/>
              </a:rPr>
              <a:t>Dr.</a:t>
            </a:r>
            <a:r>
              <a:rPr lang="en-GB" dirty="0">
                <a:latin typeface="Public Sans" panose="020B0604020202020204" charset="0"/>
              </a:rPr>
              <a:t> sc. </a:t>
            </a:r>
            <a:r>
              <a:rPr lang="en-GB" dirty="0" err="1">
                <a:latin typeface="Public Sans" panose="020B0604020202020204" charset="0"/>
              </a:rPr>
              <a:t>iz</a:t>
            </a:r>
            <a:r>
              <a:rPr lang="en-GB" dirty="0">
                <a:latin typeface="Public Sans" panose="020B0604020202020204" charset="0"/>
              </a:rPr>
              <a:t> </a:t>
            </a:r>
            <a:r>
              <a:rPr lang="en-GB" dirty="0" err="1">
                <a:latin typeface="Public Sans" panose="020B0604020202020204" charset="0"/>
              </a:rPr>
              <a:t>ekonomije</a:t>
            </a:r>
            <a:r>
              <a:rPr lang="en-GB" dirty="0">
                <a:latin typeface="Public Sans" panose="020B0604020202020204" charset="0"/>
              </a:rPr>
              <a:t> – </a:t>
            </a:r>
            <a:r>
              <a:rPr lang="en-GB" b="1" dirty="0" err="1">
                <a:latin typeface="Public Sans" panose="020B0604020202020204" charset="0"/>
              </a:rPr>
              <a:t>javne</a:t>
            </a:r>
            <a:r>
              <a:rPr lang="en-GB" b="1" dirty="0">
                <a:latin typeface="Public Sans" panose="020B0604020202020204" charset="0"/>
              </a:rPr>
              <a:t> </a:t>
            </a:r>
            <a:r>
              <a:rPr lang="en-GB" b="1" dirty="0" err="1">
                <a:latin typeface="Public Sans" panose="020B0604020202020204" charset="0"/>
              </a:rPr>
              <a:t>financije</a:t>
            </a:r>
            <a:r>
              <a:rPr lang="en-GB" b="1" dirty="0">
                <a:latin typeface="Public Sans" panose="020B0604020202020204" charset="0"/>
              </a:rPr>
              <a:t> &amp; </a:t>
            </a:r>
            <a:r>
              <a:rPr lang="en-GB" b="1" dirty="0" err="1">
                <a:latin typeface="Public Sans" panose="020B0604020202020204" charset="0"/>
              </a:rPr>
              <a:t>bihevioralna</a:t>
            </a:r>
            <a:r>
              <a:rPr lang="en-GB" b="1" dirty="0">
                <a:latin typeface="Public Sans" panose="020B0604020202020204" charset="0"/>
              </a:rPr>
              <a:t> </a:t>
            </a:r>
            <a:r>
              <a:rPr lang="en-GB" b="1" dirty="0" err="1">
                <a:latin typeface="Public Sans" panose="020B0604020202020204" charset="0"/>
              </a:rPr>
              <a:t>ekonomija</a:t>
            </a:r>
            <a:endParaRPr lang="hr-HR" b="1" dirty="0">
              <a:latin typeface="Public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>
                <a:latin typeface="Public Sans" panose="020B0604020202020204" charset="0"/>
              </a:rPr>
              <a:t>Fokus</a:t>
            </a:r>
            <a:r>
              <a:rPr lang="en-GB" dirty="0">
                <a:latin typeface="Public Sans" panose="020B0604020202020204" charset="0"/>
              </a:rPr>
              <a:t> </a:t>
            </a:r>
            <a:r>
              <a:rPr lang="en-GB" dirty="0" err="1">
                <a:latin typeface="Public Sans" panose="020B0604020202020204" charset="0"/>
              </a:rPr>
              <a:t>istraživanja</a:t>
            </a:r>
            <a:r>
              <a:rPr lang="en-GB" dirty="0">
                <a:latin typeface="Public Sans" panose="020B0604020202020204" charset="0"/>
              </a:rPr>
              <a:t>: </a:t>
            </a:r>
            <a:r>
              <a:rPr lang="en-GB" dirty="0" err="1">
                <a:latin typeface="Public Sans" panose="020B0604020202020204" charset="0"/>
              </a:rPr>
              <a:t>porezna</a:t>
            </a:r>
            <a:r>
              <a:rPr lang="hr-HR" dirty="0">
                <a:latin typeface="Public Sans" panose="020B0604020202020204" charset="0"/>
              </a:rPr>
              <a:t> disciplina i</a:t>
            </a:r>
            <a:r>
              <a:rPr lang="en-GB" dirty="0">
                <a:latin typeface="Public Sans" panose="020B0604020202020204" charset="0"/>
              </a:rPr>
              <a:t> </a:t>
            </a:r>
            <a:r>
              <a:rPr lang="en-GB" dirty="0" err="1">
                <a:latin typeface="Public Sans" panose="020B0604020202020204" charset="0"/>
              </a:rPr>
              <a:t>pravednost</a:t>
            </a:r>
            <a:r>
              <a:rPr lang="en-GB" dirty="0">
                <a:latin typeface="Public Sans" panose="020B0604020202020204" charset="0"/>
              </a:rPr>
              <a:t>, </a:t>
            </a:r>
            <a:r>
              <a:rPr lang="en-GB" dirty="0" err="1">
                <a:latin typeface="Public Sans" panose="020B0604020202020204" charset="0"/>
              </a:rPr>
              <a:t>rodno</a:t>
            </a:r>
            <a:r>
              <a:rPr lang="en-GB" dirty="0">
                <a:latin typeface="Public Sans" panose="020B0604020202020204" charset="0"/>
              </a:rPr>
              <a:t> </a:t>
            </a:r>
            <a:r>
              <a:rPr lang="en-GB" dirty="0" err="1">
                <a:latin typeface="Public Sans" panose="020B0604020202020204" charset="0"/>
              </a:rPr>
              <a:t>osviještene</a:t>
            </a:r>
            <a:r>
              <a:rPr lang="hr-HR" dirty="0">
                <a:latin typeface="Public Sans" panose="020B0604020202020204" charset="0"/>
              </a:rPr>
              <a:t> javne</a:t>
            </a:r>
            <a:r>
              <a:rPr lang="en-GB" dirty="0">
                <a:latin typeface="Public Sans" panose="020B0604020202020204" charset="0"/>
              </a:rPr>
              <a:t> </a:t>
            </a:r>
            <a:r>
              <a:rPr lang="en-GB" dirty="0" err="1">
                <a:latin typeface="Public Sans" panose="020B0604020202020204" charset="0"/>
              </a:rPr>
              <a:t>politike</a:t>
            </a:r>
            <a:r>
              <a:rPr lang="en-GB" dirty="0">
                <a:latin typeface="Public Sans" panose="020B0604020202020204" charset="0"/>
              </a:rPr>
              <a:t>, </a:t>
            </a:r>
            <a:r>
              <a:rPr lang="en-GB" dirty="0" err="1">
                <a:latin typeface="Public Sans" panose="020B0604020202020204" charset="0"/>
              </a:rPr>
              <a:t>održiv</a:t>
            </a:r>
            <a:r>
              <a:rPr lang="hr-HR" dirty="0">
                <a:latin typeface="Public Sans" panose="020B0604020202020204" charset="0"/>
              </a:rPr>
              <a:t>e javne financije</a:t>
            </a:r>
          </a:p>
          <a:p>
            <a:pPr algn="just"/>
            <a:endParaRPr lang="hr-HR" dirty="0">
              <a:latin typeface="Public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>
                <a:latin typeface="Public Sans" panose="020B0604020202020204" charset="0"/>
              </a:rPr>
              <a:t>Fakultet</a:t>
            </a:r>
            <a:r>
              <a:rPr lang="en-GB" dirty="0">
                <a:latin typeface="Public Sans" panose="020B0604020202020204" charset="0"/>
              </a:rPr>
              <a:t> za </a:t>
            </a:r>
            <a:r>
              <a:rPr lang="en-GB" dirty="0" err="1">
                <a:latin typeface="Public Sans" panose="020B0604020202020204" charset="0"/>
              </a:rPr>
              <a:t>menadžment</a:t>
            </a:r>
            <a:r>
              <a:rPr lang="en-GB" dirty="0">
                <a:latin typeface="Public Sans" panose="020B0604020202020204" charset="0"/>
              </a:rPr>
              <a:t> u </a:t>
            </a:r>
            <a:r>
              <a:rPr lang="en-GB" dirty="0" err="1">
                <a:latin typeface="Public Sans" panose="020B0604020202020204" charset="0"/>
              </a:rPr>
              <a:t>turizmu</a:t>
            </a:r>
            <a:r>
              <a:rPr lang="en-GB" dirty="0">
                <a:latin typeface="Public Sans" panose="020B0604020202020204" charset="0"/>
              </a:rPr>
              <a:t> </a:t>
            </a:r>
            <a:r>
              <a:rPr lang="en-GB" dirty="0" err="1">
                <a:latin typeface="Public Sans" panose="020B0604020202020204" charset="0"/>
              </a:rPr>
              <a:t>i</a:t>
            </a:r>
            <a:r>
              <a:rPr lang="en-GB" dirty="0">
                <a:latin typeface="Public Sans" panose="020B0604020202020204" charset="0"/>
              </a:rPr>
              <a:t> </a:t>
            </a:r>
            <a:r>
              <a:rPr lang="en-GB" dirty="0" err="1">
                <a:latin typeface="Public Sans" panose="020B0604020202020204" charset="0"/>
              </a:rPr>
              <a:t>ugostiteljstvu</a:t>
            </a:r>
            <a:r>
              <a:rPr lang="en-GB" dirty="0">
                <a:latin typeface="Public Sans" panose="020B0604020202020204" charset="0"/>
              </a:rPr>
              <a:t>, </a:t>
            </a:r>
            <a:r>
              <a:rPr lang="en-GB" dirty="0" err="1">
                <a:latin typeface="Public Sans" panose="020B0604020202020204" charset="0"/>
              </a:rPr>
              <a:t>Sveučilište</a:t>
            </a:r>
            <a:r>
              <a:rPr lang="en-GB" dirty="0">
                <a:latin typeface="Public Sans" panose="020B0604020202020204" charset="0"/>
              </a:rPr>
              <a:t> u </a:t>
            </a:r>
            <a:r>
              <a:rPr lang="en-GB" dirty="0" err="1">
                <a:latin typeface="Public Sans" panose="020B0604020202020204" charset="0"/>
              </a:rPr>
              <a:t>Rijeci</a:t>
            </a:r>
            <a:endParaRPr lang="hr-HR" dirty="0">
              <a:latin typeface="Public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>
                <a:latin typeface="Public Sans" panose="020B0604020202020204" charset="0"/>
              </a:rPr>
              <a:t>Koautorica</a:t>
            </a:r>
            <a:r>
              <a:rPr lang="hr-HR" dirty="0">
                <a:latin typeface="Public Sans" panose="020B0604020202020204" charset="0"/>
              </a:rPr>
              <a:t> knjige</a:t>
            </a:r>
            <a:r>
              <a:rPr lang="en-GB" dirty="0">
                <a:latin typeface="Public Sans" panose="020B0604020202020204" charset="0"/>
              </a:rPr>
              <a:t>: </a:t>
            </a:r>
            <a:r>
              <a:rPr lang="hr-HR" b="1" dirty="0">
                <a:latin typeface="Public Sans" panose="020B0604020202020204" charset="0"/>
              </a:rPr>
              <a:t>„</a:t>
            </a:r>
            <a:r>
              <a:rPr lang="en-GB" b="1" dirty="0" err="1">
                <a:latin typeface="Public Sans" panose="020B0604020202020204" charset="0"/>
              </a:rPr>
              <a:t>Rušenje</a:t>
            </a:r>
            <a:r>
              <a:rPr lang="en-GB" b="1" dirty="0">
                <a:latin typeface="Public Sans" panose="020B0604020202020204" charset="0"/>
              </a:rPr>
              <a:t> </a:t>
            </a:r>
            <a:r>
              <a:rPr lang="en-GB" b="1" dirty="0" err="1">
                <a:latin typeface="Public Sans" panose="020B0604020202020204" charset="0"/>
              </a:rPr>
              <a:t>prepreka</a:t>
            </a:r>
            <a:r>
              <a:rPr lang="en-GB" b="1" dirty="0">
                <a:latin typeface="Public Sans" panose="020B0604020202020204" charset="0"/>
              </a:rPr>
              <a:t>: </a:t>
            </a:r>
            <a:r>
              <a:rPr lang="en-GB" b="1" dirty="0" err="1">
                <a:latin typeface="Public Sans" panose="020B0604020202020204" charset="0"/>
              </a:rPr>
              <a:t>stvaranje</a:t>
            </a:r>
            <a:r>
              <a:rPr lang="en-GB" b="1" dirty="0">
                <a:latin typeface="Public Sans" panose="020B0604020202020204" charset="0"/>
              </a:rPr>
              <a:t> </a:t>
            </a:r>
            <a:r>
              <a:rPr lang="en-GB" b="1" dirty="0" err="1">
                <a:latin typeface="Public Sans" panose="020B0604020202020204" charset="0"/>
              </a:rPr>
              <a:t>uključivih</a:t>
            </a:r>
            <a:r>
              <a:rPr lang="en-GB" b="1" dirty="0">
                <a:latin typeface="Public Sans" panose="020B0604020202020204" charset="0"/>
              </a:rPr>
              <a:t> </a:t>
            </a:r>
            <a:r>
              <a:rPr lang="en-GB" b="1" dirty="0" err="1">
                <a:latin typeface="Public Sans" panose="020B0604020202020204" charset="0"/>
              </a:rPr>
              <a:t>turističkih</a:t>
            </a:r>
            <a:r>
              <a:rPr lang="en-GB" b="1" dirty="0">
                <a:latin typeface="Public Sans" panose="020B0604020202020204" charset="0"/>
              </a:rPr>
              <a:t> </a:t>
            </a:r>
            <a:r>
              <a:rPr lang="en-GB" b="1" dirty="0" err="1">
                <a:latin typeface="Public Sans" panose="020B0604020202020204" charset="0"/>
              </a:rPr>
              <a:t>destinacija</a:t>
            </a:r>
            <a:r>
              <a:rPr lang="hr-HR" b="1" dirty="0">
                <a:latin typeface="Public Sans" panose="020B0604020202020204" charset="0"/>
              </a:rPr>
              <a:t>”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Public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Public Sans" panose="020B060402020202020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A92DB5-9A4A-4D29-833A-BDA52A78D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0791">
            <a:off x="6455883" y="4265493"/>
            <a:ext cx="2450613" cy="3616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5AFB28-ED63-4C75-9FC5-B29DFCF9F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70" y="4491215"/>
            <a:ext cx="5300586" cy="353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85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6872"/>
            <a:ext cx="973383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Doktor</a:t>
            </a:r>
            <a:r>
              <a:rPr lang="hr-HR" sz="36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ska</a:t>
            </a:r>
            <a:r>
              <a:rPr lang="hr-HR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disertacija</a:t>
            </a:r>
            <a:r>
              <a:rPr lang="en-US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porezi kao ogledalo društva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1133951" y="2104430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iskalni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sustavi nisu samo ekonomski. Oni su duboko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društveni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hr-HR" sz="17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1849279"/>
            <a:ext cx="30480" cy="873204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6" name="Text 4"/>
          <p:cNvSpPr/>
          <p:nvPr/>
        </p:nvSpPr>
        <p:spPr>
          <a:xfrm>
            <a:off x="1596275" y="5168599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pl-PL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Rodne razlike u odnosu prema poreznoj politici</a:t>
            </a: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774" y="3249015"/>
            <a:ext cx="4564975" cy="4564975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8771" y="5322611"/>
            <a:ext cx="339328" cy="33932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937790" y="34256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10234096" y="338899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Analiza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ponašanja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poreznih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obveznika</a:t>
            </a:r>
            <a:endParaRPr lang="en-US" sz="17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310" y="3130184"/>
            <a:ext cx="4564975" cy="456497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02219" y="6646253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B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Percepcija pravednosti i povjerenja u sustav</a:t>
            </a: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366" y="3209787"/>
            <a:ext cx="4564975" cy="45649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E21B0-B1CC-4328-83F9-2C5E0C4BFABE}"/>
              </a:ext>
            </a:extLst>
          </p:cNvPr>
          <p:cNvSpPr txBox="1"/>
          <p:nvPr/>
        </p:nvSpPr>
        <p:spPr>
          <a:xfrm>
            <a:off x="219906" y="2989438"/>
            <a:ext cx="7315200" cy="802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50"/>
              </a:lnSpc>
            </a:pPr>
            <a:r>
              <a:rPr lang="en-US" sz="1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"</a:t>
            </a:r>
            <a:r>
              <a:rPr lang="en-US" sz="180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Porezi</a:t>
            </a:r>
            <a:r>
              <a:rPr lang="en-US" sz="1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80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su</a:t>
            </a:r>
            <a:r>
              <a:rPr lang="en-US" sz="1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80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cijena</a:t>
            </a:r>
            <a:r>
              <a:rPr lang="en-US" sz="1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80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koju</a:t>
            </a:r>
            <a:r>
              <a:rPr lang="en-US" sz="1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80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plaćamo</a:t>
            </a:r>
            <a:r>
              <a:rPr lang="en-US" sz="1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za </a:t>
            </a:r>
            <a:r>
              <a:rPr lang="en-US" sz="180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civilizirano</a:t>
            </a:r>
            <a:r>
              <a:rPr lang="en-US" sz="1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800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društvo</a:t>
            </a:r>
            <a:r>
              <a:rPr lang="en-US" sz="18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"</a:t>
            </a:r>
            <a:endParaRPr lang="en-US" sz="1800" dirty="0"/>
          </a:p>
          <a:p>
            <a:pPr>
              <a:lnSpc>
                <a:spcPts val="2850"/>
              </a:lnSpc>
            </a:pPr>
            <a:r>
              <a:rPr lang="en-US" sz="1800" i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Oliver Wendell Holmes Jr., </a:t>
            </a:r>
            <a:r>
              <a:rPr lang="en-US" sz="1800" i="1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Vrhovni</a:t>
            </a:r>
            <a:r>
              <a:rPr lang="en-US" sz="1800" i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800" i="1" dirty="0" err="1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sud</a:t>
            </a:r>
            <a:r>
              <a:rPr lang="en-US" sz="1800" i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SAD-a</a:t>
            </a:r>
            <a:endParaRPr lang="en-US" sz="1800" dirty="0"/>
          </a:p>
        </p:txBody>
      </p:sp>
      <p:pic>
        <p:nvPicPr>
          <p:cNvPr id="25" name="Graphic 24" descr="Brain with solid fill">
            <a:extLst>
              <a:ext uri="{FF2B5EF4-FFF2-40B4-BE49-F238E27FC236}">
                <a16:creationId xmlns:a16="http://schemas.microsoft.com/office/drawing/2014/main" id="{A19144F3-8203-4A35-9717-76C05DC363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19458" y="3768255"/>
            <a:ext cx="749957" cy="749957"/>
          </a:xfrm>
          <a:prstGeom prst="rect">
            <a:avLst/>
          </a:prstGeom>
        </p:spPr>
      </p:pic>
      <p:pic>
        <p:nvPicPr>
          <p:cNvPr id="27" name="Graphic 26" descr="Female Profile with solid fill">
            <a:extLst>
              <a:ext uri="{FF2B5EF4-FFF2-40B4-BE49-F238E27FC236}">
                <a16:creationId xmlns:a16="http://schemas.microsoft.com/office/drawing/2014/main" id="{080B8095-DDAC-450B-92D9-32D5703EA1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98546" y="5092641"/>
            <a:ext cx="775591" cy="775591"/>
          </a:xfrm>
          <a:prstGeom prst="rect">
            <a:avLst/>
          </a:prstGeom>
        </p:spPr>
      </p:pic>
      <p:pic>
        <p:nvPicPr>
          <p:cNvPr id="29" name="Graphic 28" descr="Gavel with solid fill">
            <a:extLst>
              <a:ext uri="{FF2B5EF4-FFF2-40B4-BE49-F238E27FC236}">
                <a16:creationId xmlns:a16="http://schemas.microsoft.com/office/drawing/2014/main" id="{2046EBBD-FD61-4DD7-9E0A-5EA7716D55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49313" y="6358021"/>
            <a:ext cx="820102" cy="8201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58773" y="3797554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postoje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neutralni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proračuni niti porezi!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pl-PL" sz="1750" dirty="0">
                <a:solidFill>
                  <a:srgbClr val="6F655D"/>
                </a:solidFill>
                <a:latin typeface="Public Sans" pitchFamily="34" charset="0"/>
              </a:rPr>
              <a:t>To je odraz društvenih odluka.</a:t>
            </a:r>
          </a:p>
          <a:p>
            <a:pPr marL="0" indent="0" algn="l">
              <a:lnSpc>
                <a:spcPts val="2850"/>
              </a:lnSpc>
              <a:buNone/>
            </a:pPr>
            <a:endParaRPr lang="pl-PL" sz="1750" dirty="0">
              <a:solidFill>
                <a:srgbClr val="6F655D"/>
              </a:solidFill>
              <a:latin typeface="Public Sans" pitchFamily="34" charset="0"/>
            </a:endParaRPr>
          </a:p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pl-PL" sz="1750" dirty="0">
                <a:solidFill>
                  <a:srgbClr val="6F655D"/>
                </a:solidFill>
                <a:latin typeface="Public Sans" pitchFamily="34" charset="0"/>
              </a:rPr>
              <a:t>Žene obnašaju </a:t>
            </a:r>
            <a:r>
              <a:rPr lang="pl-PL" sz="1750" b="1" dirty="0">
                <a:solidFill>
                  <a:srgbClr val="6F655D"/>
                </a:solidFill>
                <a:latin typeface="Public Sans" pitchFamily="34" charset="0"/>
              </a:rPr>
              <a:t>22 % </a:t>
            </a:r>
            <a:r>
              <a:rPr lang="pl-PL" sz="1750" dirty="0">
                <a:solidFill>
                  <a:srgbClr val="6F655D"/>
                </a:solidFill>
                <a:latin typeface="Public Sans" pitchFamily="34" charset="0"/>
              </a:rPr>
              <a:t>STEM poslova u zemljama G20 </a:t>
            </a:r>
          </a:p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hr-HR" sz="1750" dirty="0">
                <a:solidFill>
                  <a:srgbClr val="6F655D"/>
                </a:solidFill>
                <a:latin typeface="Public Sans" pitchFamily="34" charset="0"/>
              </a:rPr>
              <a:t>U 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EU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samo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sz="1750" b="1" dirty="0">
                <a:solidFill>
                  <a:srgbClr val="6F655D"/>
                </a:solidFill>
                <a:latin typeface="Public Sans" pitchFamily="34" charset="0"/>
              </a:rPr>
              <a:t>9%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izumitelja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žene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, a </a:t>
            </a:r>
            <a:r>
              <a:rPr lang="en-US" sz="1750" b="1" dirty="0">
                <a:solidFill>
                  <a:srgbClr val="6F655D"/>
                </a:solidFill>
                <a:latin typeface="Public Sans" pitchFamily="34" charset="0"/>
              </a:rPr>
              <a:t>98%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istraživanja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ne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uspijeva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integrirati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endParaRPr lang="hr-HR" sz="1750" dirty="0">
              <a:solidFill>
                <a:srgbClr val="6F655D"/>
              </a:solidFill>
              <a:latin typeface="Public Sans" pitchFamily="34" charset="0"/>
            </a:endParaRPr>
          </a:p>
          <a:p>
            <a:pPr algn="l">
              <a:lnSpc>
                <a:spcPts val="2850"/>
              </a:lnSpc>
            </a:pPr>
            <a:r>
              <a:rPr lang="hr-HR" sz="1750" dirty="0">
                <a:solidFill>
                  <a:srgbClr val="6F655D"/>
                </a:solidFill>
                <a:latin typeface="Public Sans" pitchFamily="34" charset="0"/>
              </a:rPr>
              <a:t>     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rodnu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</a:rPr>
              <a:t>dimenziju</a:t>
            </a:r>
            <a:endParaRPr lang="hr-HR" sz="1750" dirty="0">
              <a:solidFill>
                <a:srgbClr val="6F655D"/>
              </a:solidFill>
              <a:latin typeface="Public Sans" pitchFamily="34" charset="0"/>
            </a:endParaRPr>
          </a:p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hr-HR" sz="1750" dirty="0">
                <a:solidFill>
                  <a:srgbClr val="6F655D"/>
                </a:solidFill>
                <a:latin typeface="Public Sans" pitchFamily="34" charset="0"/>
              </a:rPr>
              <a:t>U Hrvatskoj, </a:t>
            </a:r>
            <a:r>
              <a:rPr lang="hr-HR" sz="1750" b="1" dirty="0">
                <a:solidFill>
                  <a:srgbClr val="6F655D"/>
                </a:solidFill>
                <a:latin typeface="Public Sans" pitchFamily="34" charset="0"/>
              </a:rPr>
              <a:t>3% 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</a:rPr>
              <a:t>ukupne radne snage čine žene znanstvenice i inženjerke, </a:t>
            </a:r>
          </a:p>
          <a:p>
            <a:pPr algn="l">
              <a:lnSpc>
                <a:spcPts val="2850"/>
              </a:lnSpc>
            </a:pPr>
            <a:r>
              <a:rPr lang="hr-HR" sz="1750" dirty="0">
                <a:solidFill>
                  <a:srgbClr val="6F655D"/>
                </a:solidFill>
                <a:latin typeface="Public Sans" pitchFamily="34" charset="0"/>
              </a:rPr>
              <a:t>     te </a:t>
            </a:r>
            <a:r>
              <a:rPr lang="hr-HR" sz="1750" b="1" dirty="0">
                <a:solidFill>
                  <a:srgbClr val="6F655D"/>
                </a:solidFill>
                <a:latin typeface="Public Sans" pitchFamily="34" charset="0"/>
              </a:rPr>
              <a:t>13% 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</a:rPr>
              <a:t>članova upravnih odbora istraživačkih organizacija čine žene</a:t>
            </a:r>
          </a:p>
          <a:p>
            <a:pPr>
              <a:lnSpc>
                <a:spcPts val="2850"/>
              </a:lnSpc>
            </a:pPr>
            <a:r>
              <a:rPr lang="pl-PL" sz="1750" dirty="0">
                <a:solidFill>
                  <a:srgbClr val="6F655D"/>
                </a:solidFill>
                <a:latin typeface="Public Sans" pitchFamily="34" charset="0"/>
              </a:rPr>
              <a:t>(UNESCO &amp; EU Comission She Figures, 2024)</a:t>
            </a:r>
          </a:p>
          <a:p>
            <a:pPr algn="l">
              <a:lnSpc>
                <a:spcPts val="2850"/>
              </a:lnSpc>
            </a:pPr>
            <a:endParaRPr lang="en-US" sz="1750" dirty="0">
              <a:solidFill>
                <a:srgbClr val="6F655D"/>
              </a:solidFill>
              <a:latin typeface="Public Sans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240757"/>
            <a:ext cx="30480" cy="873204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5" name="Text 2"/>
          <p:cNvSpPr/>
          <p:nvPr/>
        </p:nvSpPr>
        <p:spPr>
          <a:xfrm>
            <a:off x="1158774" y="2257155"/>
            <a:ext cx="7216259" cy="719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Javne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financije nisu samo brojke – ne 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održavaju samo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ekonom</a:t>
            </a:r>
            <a:r>
              <a:rPr lang="hr-HR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ski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smjer,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već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definiraju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prioritete,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društvene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odnose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mogućnosti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</a:p>
          <a:p>
            <a:pPr marL="0" indent="0" algn="l">
              <a:lnSpc>
                <a:spcPts val="2850"/>
              </a:lnSpc>
              <a:buNone/>
            </a:pPr>
            <a:endParaRPr lang="hr-HR" sz="1750" dirty="0">
              <a:solidFill>
                <a:srgbClr val="6F655D"/>
              </a:solidFill>
              <a:latin typeface="Public Sans" pitchFamily="34" charset="0"/>
            </a:endParaRPr>
          </a:p>
          <a:p>
            <a:pPr>
              <a:lnSpc>
                <a:spcPts val="2850"/>
              </a:lnSpc>
            </a:pPr>
            <a:endParaRPr lang="hr-HR" sz="1750" dirty="0">
              <a:solidFill>
                <a:srgbClr val="1E3063"/>
              </a:solidFill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809030" y="3678198"/>
            <a:ext cx="30480" cy="873204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A12EFBBA-D5FE-4C09-AE8C-1D03BF49E8F6}"/>
              </a:ext>
            </a:extLst>
          </p:cNvPr>
          <p:cNvSpPr/>
          <p:nvPr/>
        </p:nvSpPr>
        <p:spPr>
          <a:xfrm>
            <a:off x="1017655" y="1077515"/>
            <a:ext cx="5453539" cy="515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6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Javne</a:t>
            </a:r>
            <a:r>
              <a:rPr lang="en-US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6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financije</a:t>
            </a:r>
            <a:r>
              <a:rPr lang="en-US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36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iza</a:t>
            </a:r>
            <a:r>
              <a:rPr lang="en-US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6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kulisa</a:t>
            </a:r>
            <a:endParaRPr lang="en-US" sz="3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9845" y="699989"/>
            <a:ext cx="89849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hr-HR" sz="3600" dirty="0">
                <a:solidFill>
                  <a:srgbClr val="4B6981"/>
                </a:solidFill>
                <a:latin typeface="Playfair Display Semi Bold" pitchFamily="34" charset="0"/>
              </a:rPr>
              <a:t>Rodno odgovorno budžetiranje</a:t>
            </a:r>
            <a:endParaRPr lang="en-US" sz="36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292" y="2309994"/>
            <a:ext cx="340162" cy="34016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387736" y="36220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750"/>
              </a:lnSpc>
              <a:buNone/>
            </a:pP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Produbljujemo</a:t>
            </a:r>
            <a:r>
              <a:rPr lang="en-GB" sz="2200" dirty="0">
                <a:solidFill>
                  <a:srgbClr val="6F655D"/>
                </a:solidFill>
                <a:latin typeface="Playfair Display Semi Bold" pitchFamily="34" charset="0"/>
              </a:rPr>
              <a:t> li – </a:t>
            </a: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možda</a:t>
            </a:r>
            <a:r>
              <a:rPr lang="en-GB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i</a:t>
            </a:r>
            <a:r>
              <a:rPr lang="en-GB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nesvjesno</a:t>
            </a:r>
            <a:r>
              <a:rPr lang="en-GB" sz="2200" dirty="0">
                <a:solidFill>
                  <a:srgbClr val="6F655D"/>
                </a:solidFill>
                <a:latin typeface="Playfair Display Semi Bold" pitchFamily="34" charset="0"/>
              </a:rPr>
              <a:t> – </a:t>
            </a: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postojeće</a:t>
            </a:r>
            <a:r>
              <a:rPr lang="en-GB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strukturne</a:t>
            </a:r>
            <a:r>
              <a:rPr lang="en-GB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nejednakosti</a:t>
            </a:r>
            <a:r>
              <a:rPr lang="en-GB" sz="2200" dirty="0">
                <a:solidFill>
                  <a:srgbClr val="6F655D"/>
                </a:solidFill>
                <a:latin typeface="Playfair Display Semi Bold" pitchFamily="34" charset="0"/>
              </a:rPr>
              <a:t>?</a:t>
            </a:r>
            <a:endParaRPr lang="hr-HR" sz="2200" dirty="0">
              <a:solidFill>
                <a:srgbClr val="6F655D"/>
              </a:solidFill>
              <a:latin typeface="Playfair Display Semi Bold" pitchFamily="34" charset="0"/>
            </a:endParaRPr>
          </a:p>
          <a:p>
            <a:pPr marL="0" indent="0" algn="just">
              <a:lnSpc>
                <a:spcPts val="2750"/>
              </a:lnSpc>
              <a:buNone/>
            </a:pPr>
            <a:endParaRPr lang="hr-HR" sz="2200" dirty="0">
              <a:solidFill>
                <a:srgbClr val="6F655D"/>
              </a:solidFill>
              <a:latin typeface="Playfair Display Semi Bold" pitchFamily="34" charset="0"/>
            </a:endParaRPr>
          </a:p>
          <a:p>
            <a:pPr marL="0" indent="0" algn="just">
              <a:lnSpc>
                <a:spcPts val="2750"/>
              </a:lnSpc>
              <a:buNone/>
            </a:pPr>
            <a:endParaRPr lang="hr-HR" sz="2200" dirty="0">
              <a:solidFill>
                <a:srgbClr val="6F655D"/>
              </a:solidFill>
              <a:latin typeface="Playfair Display Semi Bold" pitchFamily="34" charset="0"/>
            </a:endParaRPr>
          </a:p>
          <a:p>
            <a:pPr marL="0" indent="0" algn="just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6F655D"/>
                </a:solidFill>
                <a:latin typeface="Playfair Display Semi Bold" pitchFamily="34" charset="0"/>
              </a:rPr>
              <a:t>Rodna</a:t>
            </a:r>
            <a:r>
              <a:rPr lang="en-US" sz="2200" b="1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b="1" dirty="0" err="1">
                <a:solidFill>
                  <a:srgbClr val="6F655D"/>
                </a:solidFill>
                <a:latin typeface="Playfair Display Semi Bold" pitchFamily="34" charset="0"/>
              </a:rPr>
              <a:t>ekonomija</a:t>
            </a:r>
            <a:r>
              <a:rPr lang="en-US" sz="2200" b="1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pokazuje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da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rodne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nejednakosti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imaju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mjerljiv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ekonomski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endParaRPr lang="hr-HR" sz="2200" dirty="0">
              <a:solidFill>
                <a:srgbClr val="6F655D"/>
              </a:solidFill>
              <a:latin typeface="Playfair Display Semi Bold" pitchFamily="34" charset="0"/>
            </a:endParaRPr>
          </a:p>
          <a:p>
            <a:pPr marL="0" indent="0" algn="just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trošak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procijenjen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na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oko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6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bilijuna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USD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godišnje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(UN Women</a:t>
            </a:r>
            <a:r>
              <a:rPr lang="hr-HR" sz="2200" dirty="0">
                <a:solidFill>
                  <a:srgbClr val="6F655D"/>
                </a:solidFill>
                <a:latin typeface="Playfair Display Semi Bold" pitchFamily="34" charset="0"/>
              </a:rPr>
              <a:t>, 2025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)</a:t>
            </a:r>
            <a:endParaRPr lang="hr-HR" sz="2200" dirty="0">
              <a:solidFill>
                <a:srgbClr val="6F655D"/>
              </a:solidFill>
              <a:latin typeface="Playfair Display Semi Bold" pitchFamily="34" charset="0"/>
            </a:endParaRPr>
          </a:p>
          <a:p>
            <a:pPr marL="0" indent="0" algn="just">
              <a:lnSpc>
                <a:spcPts val="2750"/>
              </a:lnSpc>
              <a:buNone/>
            </a:pPr>
            <a:endParaRPr lang="hr-HR" sz="2200" dirty="0">
              <a:solidFill>
                <a:srgbClr val="6F655D"/>
              </a:solidFill>
              <a:latin typeface="Playfair Display Semi Bold" pitchFamily="34" charset="0"/>
            </a:endParaRPr>
          </a:p>
          <a:p>
            <a:pPr marL="0" indent="0" algn="just">
              <a:lnSpc>
                <a:spcPts val="2750"/>
              </a:lnSpc>
              <a:buNone/>
            </a:pPr>
            <a:endParaRPr lang="hr-HR" sz="2200" dirty="0">
              <a:solidFill>
                <a:srgbClr val="6F655D"/>
              </a:solidFill>
              <a:latin typeface="Playfair Display Semi Bold" pitchFamily="34" charset="0"/>
            </a:endParaRPr>
          </a:p>
          <a:p>
            <a:pPr marL="0" indent="0" algn="just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Rodne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razlike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u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plaćama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, “motherhood penalty”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i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nejednaka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raspodjela</a:t>
            </a:r>
            <a:endParaRPr lang="hr-HR" sz="2200" dirty="0">
              <a:solidFill>
                <a:srgbClr val="6F655D"/>
              </a:solidFill>
              <a:latin typeface="Playfair Display Semi Bold" pitchFamily="34" charset="0"/>
            </a:endParaRPr>
          </a:p>
          <a:p>
            <a:pPr marL="0" indent="0" algn="just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neplaćenog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rada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nisu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samo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društveno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pitanje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,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nego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faktor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rasta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,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otpornosti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i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endParaRPr lang="hr-HR" sz="2200" dirty="0">
              <a:solidFill>
                <a:srgbClr val="6F655D"/>
              </a:solidFill>
              <a:latin typeface="Playfair Display Semi Bold" pitchFamily="34" charset="0"/>
            </a:endParaRPr>
          </a:p>
          <a:p>
            <a:pPr marL="0" indent="0" algn="just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održivosti</a:t>
            </a: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US" sz="2200" dirty="0" err="1">
                <a:solidFill>
                  <a:srgbClr val="6F655D"/>
                </a:solidFill>
                <a:latin typeface="Playfair Display Semi Bold" pitchFamily="34" charset="0"/>
              </a:rPr>
              <a:t>gospodarstva</a:t>
            </a:r>
            <a:endParaRPr lang="en-US" sz="2200" dirty="0">
              <a:solidFill>
                <a:srgbClr val="6F655D"/>
              </a:solidFill>
              <a:latin typeface="Playfair Display Semi Bold" pitchFamily="34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477" y="3592037"/>
            <a:ext cx="340162" cy="34016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387736" y="3751180"/>
            <a:ext cx="33560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290919" y="4218975"/>
            <a:ext cx="78220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67D2B1-1B06-4927-93CC-4C9B0522B9BE}"/>
              </a:ext>
            </a:extLst>
          </p:cNvPr>
          <p:cNvSpPr txBox="1"/>
          <p:nvPr/>
        </p:nvSpPr>
        <p:spPr>
          <a:xfrm>
            <a:off x="1290919" y="2259873"/>
            <a:ext cx="74120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>
                <a:solidFill>
                  <a:srgbClr val="6F655D"/>
                </a:solidFill>
                <a:latin typeface="Playfair Display Semi Bold" pitchFamily="34" charset="0"/>
              </a:rPr>
              <a:t>Javna </a:t>
            </a: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potrošnja</a:t>
            </a:r>
            <a:r>
              <a:rPr lang="en-GB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različito</a:t>
            </a:r>
            <a:r>
              <a:rPr lang="hr-HR" sz="2200" dirty="0">
                <a:solidFill>
                  <a:srgbClr val="6F655D"/>
                </a:solidFill>
                <a:latin typeface="Playfair Display Semi Bold" pitchFamily="34" charset="0"/>
              </a:rPr>
              <a:t> utječe</a:t>
            </a:r>
            <a:r>
              <a:rPr lang="en-GB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na</a:t>
            </a:r>
            <a:r>
              <a:rPr lang="en-GB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žene</a:t>
            </a:r>
            <a:r>
              <a:rPr lang="en-GB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i</a:t>
            </a:r>
            <a:r>
              <a:rPr lang="en-GB" sz="2200" dirty="0">
                <a:solidFill>
                  <a:srgbClr val="6F655D"/>
                </a:solidFill>
                <a:latin typeface="Playfair Display Semi Bold" pitchFamily="34" charset="0"/>
              </a:rPr>
              <a:t> </a:t>
            </a:r>
            <a:r>
              <a:rPr lang="en-GB" sz="2200" dirty="0" err="1">
                <a:solidFill>
                  <a:srgbClr val="6F655D"/>
                </a:solidFill>
                <a:latin typeface="Playfair Display Semi Bold" pitchFamily="34" charset="0"/>
              </a:rPr>
              <a:t>muškarce</a:t>
            </a:r>
            <a:endParaRPr lang="en-GB" sz="2200" dirty="0">
              <a:solidFill>
                <a:srgbClr val="6F655D"/>
              </a:solidFill>
              <a:latin typeface="Playfair Display Semi Bold" pitchFamily="34" charset="0"/>
            </a:endParaRPr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C9E342EA-A9B0-43BD-9709-C1E5651BD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477" y="4710459"/>
            <a:ext cx="340162" cy="340162"/>
          </a:xfrm>
          <a:prstGeom prst="rect">
            <a:avLst/>
          </a:prstGeom>
        </p:spPr>
      </p:pic>
      <p:pic>
        <p:nvPicPr>
          <p:cNvPr id="20" name="Image 2" descr="preencoded.png">
            <a:extLst>
              <a:ext uri="{FF2B5EF4-FFF2-40B4-BE49-F238E27FC236}">
                <a16:creationId xmlns:a16="http://schemas.microsoft.com/office/drawing/2014/main" id="{4F628EB2-3312-4940-94E3-647D40E37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477" y="6115468"/>
            <a:ext cx="340162" cy="340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7055C-4FC9-4977-A311-8164771DA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7767" y="3813"/>
            <a:ext cx="3512634" cy="6272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9517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9845" y="699989"/>
            <a:ext cx="89849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</a:t>
            </a:r>
            <a:r>
              <a:rPr lang="hr-HR" sz="36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roračun</a:t>
            </a:r>
            <a:r>
              <a:rPr lang="hr-HR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, p</a:t>
            </a:r>
            <a:r>
              <a:rPr lang="en-US" sz="36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orezni</a:t>
            </a:r>
            <a:r>
              <a:rPr lang="en-US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sustav i rodna nejednakost</a:t>
            </a:r>
            <a:endParaRPr lang="en-US" sz="36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292" y="2309994"/>
            <a:ext cx="340162" cy="34016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565938" y="23099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Neplaćeni rad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1565939" y="2755049"/>
            <a:ext cx="95251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Nevidljivi ekonomski doprinos koji sustav ne prepoznaje</a:t>
            </a:r>
            <a:endParaRPr lang="en-US" sz="17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477" y="3765348"/>
            <a:ext cx="340162" cy="34016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565938" y="3765348"/>
            <a:ext cx="33560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Rezovi u javnim uslugama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565939" y="4218975"/>
            <a:ext cx="75470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Prebacivanje tereta na privatne resurse i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obiteljsku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brigu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– najčešće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pogađa žene</a:t>
            </a:r>
            <a:endParaRPr lang="en-US" sz="17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AAC2C2-B903-4681-AB98-59ED5B43689C}"/>
              </a:ext>
            </a:extLst>
          </p:cNvPr>
          <p:cNvSpPr txBox="1"/>
          <p:nvPr/>
        </p:nvSpPr>
        <p:spPr>
          <a:xfrm>
            <a:off x="793292" y="5510866"/>
            <a:ext cx="7547014" cy="11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Žene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obavljaju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hr-HR" dirty="0">
                <a:solidFill>
                  <a:srgbClr val="6F655D"/>
                </a:solidFill>
                <a:latin typeface="Public Sans" pitchFamily="34" charset="0"/>
              </a:rPr>
              <a:t>više od 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76 %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ukupnog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neplaćenog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rada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skrbi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 u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svijetu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.</a:t>
            </a:r>
            <a:endParaRPr lang="hr-HR" dirty="0">
              <a:solidFill>
                <a:srgbClr val="6F655D"/>
              </a:solidFill>
              <a:latin typeface="Public Sans" pitchFamily="34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U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nijednoj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zemlji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muškarci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i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žene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 ne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dijele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 taj rad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</a:rPr>
              <a:t>jednako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</a:rPr>
              <a:t>.</a:t>
            </a:r>
            <a:r>
              <a:rPr lang="hr-HR" dirty="0">
                <a:solidFill>
                  <a:srgbClr val="6F655D"/>
                </a:solidFill>
                <a:latin typeface="Public Sans" pitchFamily="34" charset="0"/>
              </a:rPr>
              <a:t> (International </a:t>
            </a:r>
            <a:r>
              <a:rPr lang="hr-HR" dirty="0" err="1">
                <a:solidFill>
                  <a:srgbClr val="6F655D"/>
                </a:solidFill>
                <a:latin typeface="Public Sans" pitchFamily="34" charset="0"/>
              </a:rPr>
              <a:t>Labour</a:t>
            </a:r>
            <a:r>
              <a:rPr lang="hr-HR" dirty="0">
                <a:solidFill>
                  <a:srgbClr val="6F655D"/>
                </a:solidFill>
                <a:latin typeface="Public Sans" pitchFamily="34" charset="0"/>
              </a:rPr>
              <a:t> </a:t>
            </a:r>
            <a:r>
              <a:rPr lang="hr-HR" dirty="0" err="1">
                <a:solidFill>
                  <a:srgbClr val="6F655D"/>
                </a:solidFill>
                <a:latin typeface="Public Sans" pitchFamily="34" charset="0"/>
              </a:rPr>
              <a:t>Organization</a:t>
            </a:r>
            <a:r>
              <a:rPr lang="hr-HR" dirty="0">
                <a:solidFill>
                  <a:srgbClr val="6F655D"/>
                </a:solidFill>
                <a:latin typeface="Public Sans" pitchFamily="34" charset="0"/>
              </a:rPr>
              <a:t>, 2025)</a:t>
            </a:r>
            <a:endParaRPr lang="en-US" dirty="0">
              <a:solidFill>
                <a:srgbClr val="6F655D"/>
              </a:solidFill>
              <a:latin typeface="Public Sans" pitchFamily="34" charset="0"/>
            </a:endParaRPr>
          </a:p>
        </p:txBody>
      </p:sp>
      <p:sp>
        <p:nvSpPr>
          <p:cNvPr id="17" name="Shape 2">
            <a:extLst>
              <a:ext uri="{FF2B5EF4-FFF2-40B4-BE49-F238E27FC236}">
                <a16:creationId xmlns:a16="http://schemas.microsoft.com/office/drawing/2014/main" id="{5F3DD963-8E0D-4E8D-8618-8B6A2953E19B}"/>
              </a:ext>
            </a:extLst>
          </p:cNvPr>
          <p:cNvSpPr/>
          <p:nvPr/>
        </p:nvSpPr>
        <p:spPr>
          <a:xfrm>
            <a:off x="610594" y="5442836"/>
            <a:ext cx="45719" cy="1236107"/>
          </a:xfrm>
          <a:prstGeom prst="rect">
            <a:avLst/>
          </a:prstGeom>
          <a:solidFill>
            <a:srgbClr val="E1C2C2"/>
          </a:solidFill>
          <a:ln/>
        </p:spPr>
      </p:sp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22AB627E-C96B-48F3-A966-DC42484F2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9030" y="316094"/>
            <a:ext cx="80090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Majčinstvo </a:t>
            </a:r>
            <a:r>
              <a:rPr lang="en-US" sz="44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kao</a:t>
            </a:r>
            <a:r>
              <a:rPr lang="en-US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hr-HR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proračunsko</a:t>
            </a:r>
            <a:r>
              <a:rPr lang="en-US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44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pitanje</a:t>
            </a:r>
            <a:endParaRPr lang="hr-HR" sz="4450" dirty="0">
              <a:solidFill>
                <a:srgbClr val="4B6981"/>
              </a:solidFill>
              <a:latin typeface="Playfair Display Semi Bold" pitchFamily="34" charset="0"/>
              <a:ea typeface="Playfair Display Semi Bold" pitchFamily="34" charset="-122"/>
              <a:cs typeface="Playfair Display Semi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hr-HR" sz="2700" dirty="0"/>
              <a:t>K</a:t>
            </a:r>
            <a:r>
              <a:rPr lang="en-US" sz="2700" dirty="0" err="1"/>
              <a:t>ako</a:t>
            </a:r>
            <a:r>
              <a:rPr lang="en-US" sz="2700" dirty="0"/>
              <a:t> </a:t>
            </a:r>
            <a:r>
              <a:rPr lang="en-US" sz="2700" dirty="0" err="1"/>
              <a:t>državni</a:t>
            </a:r>
            <a:r>
              <a:rPr lang="en-US" sz="2700" dirty="0"/>
              <a:t> </a:t>
            </a:r>
            <a:r>
              <a:rPr lang="en-US" sz="2700" dirty="0" err="1"/>
              <a:t>i</a:t>
            </a:r>
            <a:r>
              <a:rPr lang="en-US" sz="2700" dirty="0"/>
              <a:t> </a:t>
            </a:r>
            <a:r>
              <a:rPr lang="en-US" sz="2700" dirty="0" err="1"/>
              <a:t>lokalni</a:t>
            </a:r>
            <a:r>
              <a:rPr lang="en-US" sz="2700" dirty="0"/>
              <a:t> </a:t>
            </a:r>
            <a:r>
              <a:rPr lang="en-US" sz="2700" dirty="0" err="1"/>
              <a:t>proračuni</a:t>
            </a:r>
            <a:r>
              <a:rPr lang="en-US" sz="2700" dirty="0"/>
              <a:t> </a:t>
            </a:r>
            <a:r>
              <a:rPr lang="en-US" sz="2700" dirty="0" err="1"/>
              <a:t>vrednuju</a:t>
            </a:r>
            <a:r>
              <a:rPr lang="en-US" sz="2700" dirty="0"/>
              <a:t>, </a:t>
            </a:r>
            <a:r>
              <a:rPr lang="en-US" sz="2700" dirty="0" err="1"/>
              <a:t>podržavaju</a:t>
            </a:r>
            <a:r>
              <a:rPr lang="en-US" sz="2700" dirty="0"/>
              <a:t> </a:t>
            </a:r>
            <a:r>
              <a:rPr lang="en-US" sz="2700" dirty="0" err="1"/>
              <a:t>i</a:t>
            </a:r>
            <a:r>
              <a:rPr lang="en-US" sz="2700" dirty="0"/>
              <a:t> </a:t>
            </a:r>
            <a:r>
              <a:rPr lang="en-US" sz="2700" dirty="0" err="1"/>
              <a:t>strukturiraju</a:t>
            </a:r>
            <a:r>
              <a:rPr lang="en-US" sz="2700" dirty="0"/>
              <a:t> </a:t>
            </a:r>
            <a:r>
              <a:rPr lang="en-US" sz="2700" dirty="0" err="1"/>
              <a:t>majčinstvo</a:t>
            </a:r>
            <a:r>
              <a:rPr lang="en-US" sz="2700" dirty="0"/>
              <a:t> </a:t>
            </a:r>
            <a:r>
              <a:rPr lang="en-US" sz="2700" dirty="0" err="1"/>
              <a:t>kroz</a:t>
            </a:r>
            <a:r>
              <a:rPr lang="en-US" sz="2700" dirty="0"/>
              <a:t> </a:t>
            </a:r>
            <a:r>
              <a:rPr lang="en-US" sz="2700" dirty="0" err="1"/>
              <a:t>javne</a:t>
            </a:r>
            <a:r>
              <a:rPr lang="en-US" sz="2700" dirty="0"/>
              <a:t> </a:t>
            </a:r>
            <a:r>
              <a:rPr lang="en-US" sz="2700" dirty="0" err="1"/>
              <a:t>politike</a:t>
            </a:r>
            <a:r>
              <a:rPr lang="en-US" sz="2700" dirty="0"/>
              <a:t>?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16599"/>
            <a:ext cx="1767840" cy="17678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3679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Vrtić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858345"/>
            <a:ext cx="304800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Dostupnost i kvaliteta predškolskog odgoja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2316599"/>
            <a:ext cx="1767840" cy="176784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43679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Škola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25278" y="4858345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Javno obrazovanje kao temelj društva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2316599"/>
            <a:ext cx="1767840" cy="176784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43679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Zdravstvo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56884" y="4858345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Pristup i troškovi zdravstvene skrbi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2316599"/>
            <a:ext cx="1767840" cy="176784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43679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Sigurnost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88491" y="4858345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Javna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(zelena)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infrastruktura i sigurnost zajednice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1105554" y="6890516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"Kada sustav zakaže, netko mora preuzeti teret – i to su najčešće žene. Sve su to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teme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i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javnih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financija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ali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i svakodnevnog života."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675456" y="6635366"/>
            <a:ext cx="30480" cy="1236107"/>
          </a:xfrm>
          <a:prstGeom prst="rect">
            <a:avLst/>
          </a:prstGeom>
          <a:solidFill>
            <a:srgbClr val="E1C2C2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F7DB51-D28E-4A13-A0C6-E60A668D0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7034">
            <a:off x="1240444" y="484330"/>
            <a:ext cx="4568417" cy="3426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4D6337-70FC-4F57-B89D-CC0245920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480" y="4348384"/>
            <a:ext cx="5300070" cy="3533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E6A297-1EF3-426F-AA44-0FCF01BDF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2975">
            <a:off x="10142661" y="2493970"/>
            <a:ext cx="3743662" cy="4991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4A981-AAE1-45CA-8717-6DE6DD816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5858">
            <a:off x="6642028" y="773780"/>
            <a:ext cx="3345580" cy="4460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C2A68A-C359-4149-9F47-064DF6459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14804">
            <a:off x="825752" y="3371046"/>
            <a:ext cx="3345580" cy="444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10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4270" y="853023"/>
            <a:ext cx="93137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Akademija, aktivizam i javni prostor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24664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41587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Akademija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649153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Znanje, istraživanje, analitički alati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024664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41587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hr-HR" sz="2200" dirty="0">
                <a:solidFill>
                  <a:srgbClr val="6F655D"/>
                </a:solidFill>
                <a:latin typeface="Playfair Display Semi Bold" pitchFamily="34" charset="0"/>
              </a:rPr>
              <a:t>Aktivizam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649153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Kolektivna snaga i solidarnost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024664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1587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hr-HR" sz="22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Politika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649153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Odgovornost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participacija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1133951" y="5749171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hr-HR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rostor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za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stvarnu</a:t>
            </a:r>
            <a:r>
              <a:rPr lang="en-US" sz="17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7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promjenu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793790" y="5494020"/>
            <a:ext cx="30480" cy="873204"/>
          </a:xfrm>
          <a:prstGeom prst="rect">
            <a:avLst/>
          </a:prstGeom>
          <a:solidFill>
            <a:srgbClr val="E1C2C2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9717</TotalTime>
  <Words>772</Words>
  <Application>Microsoft Office PowerPoint</Application>
  <PresentationFormat>Prilagođeno</PresentationFormat>
  <Paragraphs>117</Paragraphs>
  <Slides>13</Slides>
  <Notes>11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9" baseType="lpstr">
      <vt:lpstr>Public Sans</vt:lpstr>
      <vt:lpstr>Instrument Sans Medium</vt:lpstr>
      <vt:lpstr>Calibri</vt:lpstr>
      <vt:lpstr>Arial</vt:lpstr>
      <vt:lpstr>Playfair Display Semi Bold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Hana</dc:creator>
  <cp:lastModifiedBy>Marijana Jakopič Ganić</cp:lastModifiedBy>
  <cp:revision>56</cp:revision>
  <dcterms:created xsi:type="dcterms:W3CDTF">2026-02-03T12:22:31Z</dcterms:created>
  <dcterms:modified xsi:type="dcterms:W3CDTF">2026-02-25T09:13:27Z</dcterms:modified>
</cp:coreProperties>
</file>