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76" r:id="rId3"/>
    <p:sldId id="314" r:id="rId4"/>
    <p:sldId id="257" r:id="rId5"/>
    <p:sldId id="279" r:id="rId6"/>
    <p:sldId id="316" r:id="rId7"/>
    <p:sldId id="315" r:id="rId8"/>
    <p:sldId id="273" r:id="rId9"/>
    <p:sldId id="312" r:id="rId10"/>
    <p:sldId id="283" r:id="rId11"/>
    <p:sldId id="311" r:id="rId12"/>
    <p:sldId id="318" r:id="rId13"/>
    <p:sldId id="309" r:id="rId14"/>
    <p:sldId id="285" r:id="rId15"/>
    <p:sldId id="281" r:id="rId16"/>
    <p:sldId id="275" r:id="rId17"/>
    <p:sldId id="278" r:id="rId18"/>
    <p:sldId id="277" r:id="rId19"/>
    <p:sldId id="28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1263" autoAdjust="0"/>
  </p:normalViewPr>
  <p:slideViewPr>
    <p:cSldViewPr snapToGrid="0">
      <p:cViewPr varScale="1">
        <p:scale>
          <a:sx n="103" d="100"/>
          <a:sy n="103" d="100"/>
        </p:scale>
        <p:origin x="8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65870-BAE7-4B39-BD31-890E63EC8974}" type="datetimeFigureOut">
              <a:rPr lang="hr-HR" smtClean="0"/>
              <a:t>24.2.2026.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CCB0C-9B7F-46EF-BF26-A03255164C0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7972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CCB0C-9B7F-46EF-BF26-A03255164C0C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0591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DD704-EA30-A8DC-17D2-AE17D2A71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AF08571A-8C00-7A2D-4318-6908F52E13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81B5BBAC-4EB3-4A35-06FC-C0FBA61FAD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1C71704F-2929-9EA7-67C6-1BD494525B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CCF8F-E486-4922-8BA8-CFB13EFBB982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4147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3FBF5-EDF5-8252-63BF-D8C327ACF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1F3277D8-E491-905B-19B4-1EB653DF3E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331C9220-0973-C063-AE42-9F079AB81D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0CA26B7D-F12D-5ACC-1F90-B7ABE11727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CCF8F-E486-4922-8BA8-CFB13EFBB982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7152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C0CD1-33F4-4C13-8916-CE07CBA2239C}" type="datetimeFigureOut">
              <a:rPr lang="hr-HR" smtClean="0"/>
              <a:t>24.2.2026.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EB5-7AAC-4277-A444-926164E019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63935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C0CD1-33F4-4C13-8916-CE07CBA2239C}" type="datetimeFigureOut">
              <a:rPr lang="hr-HR" smtClean="0"/>
              <a:t>24.2.2026.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EB5-7AAC-4277-A444-926164E019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2167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C0CD1-33F4-4C13-8916-CE07CBA2239C}" type="datetimeFigureOut">
              <a:rPr lang="hr-HR" smtClean="0"/>
              <a:t>24.2.2026.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EB5-7AAC-4277-A444-926164E019C5}" type="slidenum">
              <a:rPr lang="hr-HR" smtClean="0"/>
              <a:t>‹#›</a:t>
            </a:fld>
            <a:endParaRPr lang="hr-H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6428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C0CD1-33F4-4C13-8916-CE07CBA2239C}" type="datetimeFigureOut">
              <a:rPr lang="hr-HR" smtClean="0"/>
              <a:t>24.2.2026.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EB5-7AAC-4277-A444-926164E019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09339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C0CD1-33F4-4C13-8916-CE07CBA2239C}" type="datetimeFigureOut">
              <a:rPr lang="hr-HR" smtClean="0"/>
              <a:t>24.2.2026.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EB5-7AAC-4277-A444-926164E019C5}" type="slidenum">
              <a:rPr lang="hr-HR" smtClean="0"/>
              <a:t>‹#›</a:t>
            </a:fld>
            <a:endParaRPr lang="hr-H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3485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C0CD1-33F4-4C13-8916-CE07CBA2239C}" type="datetimeFigureOut">
              <a:rPr lang="hr-HR" smtClean="0"/>
              <a:t>24.2.2026.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EB5-7AAC-4277-A444-926164E019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4560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C0CD1-33F4-4C13-8916-CE07CBA2239C}" type="datetimeFigureOut">
              <a:rPr lang="hr-HR" smtClean="0"/>
              <a:t>24.2.2026.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EB5-7AAC-4277-A444-926164E019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02127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C0CD1-33F4-4C13-8916-CE07CBA2239C}" type="datetimeFigureOut">
              <a:rPr lang="hr-HR" smtClean="0"/>
              <a:t>24.2.2026.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EB5-7AAC-4277-A444-926164E019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49670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C0CD1-33F4-4C13-8916-CE07CBA2239C}" type="datetimeFigureOut">
              <a:rPr lang="hr-HR" smtClean="0"/>
              <a:t>24.2.2026.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EB5-7AAC-4277-A444-926164E019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973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C0CD1-33F4-4C13-8916-CE07CBA2239C}" type="datetimeFigureOut">
              <a:rPr lang="hr-HR" smtClean="0"/>
              <a:t>24.2.2026.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EB5-7AAC-4277-A444-926164E019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8650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C0CD1-33F4-4C13-8916-CE07CBA2239C}" type="datetimeFigureOut">
              <a:rPr lang="hr-HR" smtClean="0"/>
              <a:t>24.2.2026.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EB5-7AAC-4277-A444-926164E019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43601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C0CD1-33F4-4C13-8916-CE07CBA2239C}" type="datetimeFigureOut">
              <a:rPr lang="hr-HR" smtClean="0"/>
              <a:t>24.2.2026.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EB5-7AAC-4277-A444-926164E019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47016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C0CD1-33F4-4C13-8916-CE07CBA2239C}" type="datetimeFigureOut">
              <a:rPr lang="hr-HR" smtClean="0"/>
              <a:t>24.2.2026.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EB5-7AAC-4277-A444-926164E019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5657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C0CD1-33F4-4C13-8916-CE07CBA2239C}" type="datetimeFigureOut">
              <a:rPr lang="hr-HR" smtClean="0"/>
              <a:t>24.2.2026.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EB5-7AAC-4277-A444-926164E019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9893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C0CD1-33F4-4C13-8916-CE07CBA2239C}" type="datetimeFigureOut">
              <a:rPr lang="hr-HR" smtClean="0"/>
              <a:t>24.2.2026.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EB5-7AAC-4277-A444-926164E019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75797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C0CD1-33F4-4C13-8916-CE07CBA2239C}" type="datetimeFigureOut">
              <a:rPr lang="hr-HR" smtClean="0"/>
              <a:t>24.2.2026.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EB5-7AAC-4277-A444-926164E019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2822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C0CD1-33F4-4C13-8916-CE07CBA2239C}" type="datetimeFigureOut">
              <a:rPr lang="hr-HR" smtClean="0"/>
              <a:t>24.2.2026.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3251EB5-7AAC-4277-A444-926164E019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1036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natasa.kozlica@prigoda.hr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://www.prigoda.hr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hyperlink" Target="mailto:obrtborovnica@gmail.co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C2FF20-52FD-A6A9-3766-22A7C2919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2547257"/>
            <a:ext cx="7766936" cy="1707502"/>
          </a:xfrm>
        </p:spPr>
        <p:txBody>
          <a:bodyPr/>
          <a:lstStyle/>
          <a:p>
            <a:b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Karijerni put u zelenim tehnologijama</a:t>
            </a:r>
            <a:b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Women4aGreenEU</a:t>
            </a:r>
            <a:b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hr-HR" sz="32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A70EFA5-12AA-E29F-5C99-A7B798608E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Nataša Kozlica </a:t>
            </a:r>
            <a:r>
              <a:rPr lang="hr-HR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mag.ing.agr</a:t>
            </a:r>
            <a:r>
              <a:rPr lang="hr-HR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hr-HR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Konferencija / </a:t>
            </a:r>
            <a:r>
              <a:rPr lang="hr-HR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23. 2. 2026. godine</a:t>
            </a:r>
            <a:r>
              <a:rPr lang="hr-HR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Grand Hotel </a:t>
            </a:r>
            <a:r>
              <a:rPr lang="hr-HR" sz="1800" b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Bonavia</a:t>
            </a:r>
            <a:endParaRPr lang="hr-HR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5BA49A0-E3A4-1B17-C5D9-D0A1EB2EC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57" y="5191518"/>
            <a:ext cx="1075214" cy="145209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8DFE67E-80E3-1EFA-EE02-01E589826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282" y="5287270"/>
            <a:ext cx="1586754" cy="128482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5ED88AF-454B-1AB3-F29D-D75CB9EC3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997" y="250997"/>
            <a:ext cx="2848321" cy="284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79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3F862B52-D6E0-6415-C60A-580124ECC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63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AD82BAC-903B-6FCD-9488-BD9375622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884" y="1032386"/>
            <a:ext cx="2825049" cy="523145"/>
          </a:xfrm>
        </p:spPr>
        <p:txBody>
          <a:bodyPr>
            <a:noAutofit/>
          </a:bodyPr>
          <a:lstStyle/>
          <a:p>
            <a:r>
              <a:rPr lang="hr-HR" sz="32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Š(k)</a:t>
            </a:r>
            <a:r>
              <a:rPr lang="hr-HR" sz="32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ola</a:t>
            </a:r>
            <a:r>
              <a:rPr lang="hr-HR" sz="32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5.0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3D427C9-D9ED-50A6-6D7E-7068E14EF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79251" y="-123889"/>
            <a:ext cx="3692581" cy="388374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43C7B7F6-29AE-AFFF-D422-5678AA0E3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607" y="0"/>
            <a:ext cx="4021394" cy="369258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EBFD0AC-8082-6A38-CBE6-4CF3B6D6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15" y="3635962"/>
            <a:ext cx="5273285" cy="3218007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40D31569-A9F4-F896-3EA9-5018A62D5F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416" y="3635962"/>
            <a:ext cx="3027299" cy="321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71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D25E502-6359-7971-9379-7502043B8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 </a:t>
            </a:r>
            <a:r>
              <a:rPr lang="hr-HR" sz="32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</a:t>
            </a:r>
            <a:r>
              <a:rPr lang="hr-HR" sz="32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Primorsko-goranske županije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7D71A3E-0D90-D768-1CA1-3E49457A5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065339"/>
            <a:ext cx="9438216" cy="3880773"/>
          </a:xfrm>
        </p:spPr>
        <p:txBody>
          <a:bodyPr>
            <a:normAutofit fontScale="92500" lnSpcReduction="20000"/>
          </a:bodyPr>
          <a:lstStyle/>
          <a:p>
            <a:r>
              <a:rPr lang="hr-HR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Novi centar koji je započeo s radom </a:t>
            </a:r>
            <a:r>
              <a:rPr lang="hr-HR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siječnja 2026. </a:t>
            </a:r>
            <a:r>
              <a:rPr lang="hr-HR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godine</a:t>
            </a:r>
          </a:p>
          <a:p>
            <a:r>
              <a:rPr lang="hr-HR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dio je šire europske mreže informacijskih centara, a jedan od 10 u Hrvatskoj, čija je misija približiti Europsku uniju građanima, osigurati razumijevanje njezinih politika i potaknuti aktivno sudjelovanje u demokratskim procesima. </a:t>
            </a:r>
            <a:endParaRPr lang="en-GB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900" b="1" i="1" cap="al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Približavamo</a:t>
            </a:r>
            <a:r>
              <a:rPr lang="en-GB" sz="1900" b="1" i="1" cap="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b="1" i="1" cap="al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Europsku</a:t>
            </a:r>
            <a:r>
              <a:rPr lang="en-GB" sz="1900" b="1" i="1" cap="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b="1" i="1" cap="al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uniju</a:t>
            </a:r>
            <a:r>
              <a:rPr lang="en-GB" sz="1900" b="1" i="1" cap="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b="1" i="1" cap="al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Primorsko-goranskoj</a:t>
            </a:r>
            <a:r>
              <a:rPr lang="en-GB" sz="1900" b="1" i="1" cap="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b="1" i="1" cap="al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županiji</a:t>
            </a:r>
            <a:r>
              <a:rPr lang="en-GB" sz="1900" b="1" i="1" cap="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hr-HR" sz="1900" b="1" i="1" cap="al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Što nudimo?</a:t>
            </a:r>
          </a:p>
          <a:p>
            <a:pPr lvl="1"/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Odgovore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pitanja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EU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politikama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programima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inicijativama</a:t>
            </a:r>
            <a:endParaRPr lang="en-GB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Informacije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mogućnostima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financiranja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mobilnosti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volontiranja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obrazovanja</a:t>
            </a:r>
            <a:endParaRPr lang="en-GB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Organizaciju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događanja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radionica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predavanja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javnih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rasprava</a:t>
            </a:r>
            <a:endParaRPr lang="en-GB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Distribuciju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službenih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publikacija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edukativnih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materijala</a:t>
            </a:r>
            <a:endParaRPr lang="en-GB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Povezivanje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građana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relevantnim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EU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izvorima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kontaktima</a:t>
            </a:r>
            <a:endParaRPr lang="en-GB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Uvodimo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vas u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svijet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novih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znanja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mogućnosti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koje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EU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nudi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građanima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raspolaganju</a:t>
            </a:r>
            <a:r>
              <a:rPr lang="hr-HR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GB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2A80931-6934-A5A4-7233-291CE55B9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305" y="-66676"/>
            <a:ext cx="3585728" cy="307593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E40DDD2-8147-4254-7F09-0EA1FA069A0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6181725"/>
            <a:ext cx="802017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96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0F1A5-6A22-C0CF-5F60-6FE32BB20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3F59175-056F-8845-950E-488CDC65F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8E4E35D-7F9A-2103-BBC2-6118EEAEB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75473" y="355941"/>
            <a:ext cx="8882471" cy="1320295"/>
          </a:xfrm>
        </p:spPr>
        <p:txBody>
          <a:bodyPr>
            <a:normAutofit/>
          </a:bodyPr>
          <a:lstStyle/>
          <a:p>
            <a:r>
              <a:rPr lang="hr-H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Tematska radna grupa </a:t>
            </a:r>
          </a:p>
          <a:p>
            <a:r>
              <a:rPr lang="hr-H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„Žene u ruralnim područjima”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8AAF8C0-978F-BD3C-5AA6-D247A831E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2236" y="1776659"/>
            <a:ext cx="10865708" cy="3856732"/>
          </a:xfrm>
        </p:spPr>
        <p:txBody>
          <a:bodyPr>
            <a:noAutofit/>
          </a:bodyPr>
          <a:lstStyle/>
          <a:p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Osnovana: studeni 2024.</a:t>
            </a:r>
          </a:p>
          <a:p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Tajnica – tematske grupe </a:t>
            </a:r>
          </a:p>
          <a:p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Planirane aktivnosti za razdoblje 2025.-2027.:</a:t>
            </a:r>
          </a:p>
          <a:p>
            <a:r>
              <a:rPr lang="hr-H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Predložiti promjene Strateškog plana 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Zajedničke poljoprivredne politike (ZPP) 2023.-2027. koje su usmjerene na </a:t>
            </a:r>
            <a:r>
              <a:rPr lang="hr-H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prepoznavanje uloge žena 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 ruralnom razvoju i poljoprivredi</a:t>
            </a:r>
          </a:p>
          <a:p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Poticati </a:t>
            </a:r>
            <a:r>
              <a:rPr lang="hr-H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neformalno obrazovanje 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usmjereno na teme zanimljive i potrebne ženama u ruralnim područjima</a:t>
            </a:r>
          </a:p>
          <a:p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Provoditi aktivnosti koje pružaju </a:t>
            </a:r>
            <a:r>
              <a:rPr lang="hr-H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mogućnosti umrežavanja 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među ženama u području poljoprivrede</a:t>
            </a:r>
          </a:p>
          <a:p>
            <a:r>
              <a:rPr lang="hr-H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Osnažiti žene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 ruralnim područjima </a:t>
            </a:r>
            <a:r>
              <a:rPr lang="hr-H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 sudjelovanje u javnim politikama i poduzetništvo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2BD91B1C-C750-C073-11A8-3BAF9FFBA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30288"/>
            <a:ext cx="12192000" cy="1023416"/>
          </a:xfrm>
          <a:prstGeom prst="rect">
            <a:avLst/>
          </a:prstGeom>
        </p:spPr>
      </p:pic>
      <p:pic>
        <p:nvPicPr>
          <p:cNvPr id="8" name="Rezervirano mjesto sadržaja 10" descr="Slika na kojoj se prikazuje snimka zaslona, grafički dizajn, grafika, Font&#10;&#10;Sadržaj generiran uz AI možda nije točan.">
            <a:extLst>
              <a:ext uri="{FF2B5EF4-FFF2-40B4-BE49-F238E27FC236}">
                <a16:creationId xmlns:a16="http://schemas.microsoft.com/office/drawing/2014/main" id="{D978866A-F1FB-CECB-D879-9FCDC9AF3A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389" y="5937179"/>
            <a:ext cx="1377730" cy="820399"/>
          </a:xfrm>
          <a:prstGeom prst="rect">
            <a:avLst/>
          </a:prstGeom>
        </p:spPr>
      </p:pic>
      <p:pic>
        <p:nvPicPr>
          <p:cNvPr id="4" name="Slika 3" descr="Slika na kojoj se prikazuje tekst, logotip, Font, grafika&#10;&#10;Sadržaj generiran uz AI možda nije točan.">
            <a:extLst>
              <a:ext uri="{FF2B5EF4-FFF2-40B4-BE49-F238E27FC236}">
                <a16:creationId xmlns:a16="http://schemas.microsoft.com/office/drawing/2014/main" id="{4A461127-DD01-4D05-0229-C1F2D4884B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392" y="337408"/>
            <a:ext cx="3542780" cy="1535725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55E2922A-2DD0-3F48-D1C9-9C8A70DD8F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0488" y="5937179"/>
            <a:ext cx="1129968" cy="8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03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B27A3-18B1-B071-BB30-29DE68EE0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EF69DD4-F028-4F9C-8ECD-833BEEDFA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908AB0C-E538-5ACB-6DCF-E1B9E13E2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1417" y="100422"/>
            <a:ext cx="6978284" cy="1320295"/>
          </a:xfrm>
        </p:spPr>
        <p:txBody>
          <a:bodyPr>
            <a:normAutofit/>
          </a:bodyPr>
          <a:lstStyle/>
          <a:p>
            <a:r>
              <a:rPr lang="hr-H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Izazovi za buduće djelovanje TRG-a 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D9D809D-530C-7DC3-33F4-EB22D721A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2236" y="1776659"/>
            <a:ext cx="6978284" cy="3817317"/>
          </a:xfrm>
        </p:spPr>
        <p:txBody>
          <a:bodyPr>
            <a:noAutofit/>
          </a:bodyPr>
          <a:lstStyle/>
          <a:p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Postići </a:t>
            </a:r>
            <a:r>
              <a:rPr lang="hr-H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kontinuitet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promjena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predlagati </a:t>
            </a:r>
            <a:r>
              <a:rPr lang="hr-H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nove mjere u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Strateškom planu ZPP-a</a:t>
            </a:r>
          </a:p>
          <a:p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Učiniti rodnu ravnopravnost </a:t>
            </a:r>
            <a:r>
              <a:rPr lang="hr-H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relevantnom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temom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 poljoprivredi i ruralnom razvoju</a:t>
            </a:r>
          </a:p>
          <a:p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Postići da </a:t>
            </a:r>
            <a:r>
              <a:rPr lang="hr-H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lokalne, regionalne uprave provode 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rodnu ravnopravnost kao </a:t>
            </a:r>
            <a:r>
              <a:rPr lang="hr-H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cilj politika</a:t>
            </a:r>
          </a:p>
          <a:p>
            <a:r>
              <a:rPr lang="hr-H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Povezati institucije 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dionike u ruralnom razvoju</a:t>
            </a:r>
          </a:p>
          <a:p>
            <a:r>
              <a:rPr lang="hr-H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Mjeriti rodnu ravnopravnost 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 ruralnom gospodarstvu – predložiti mjerljive pokazatelje, javni podaci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68A88E7E-BD6B-59A3-3641-0BADD418D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21332"/>
            <a:ext cx="12192000" cy="1023416"/>
          </a:xfrm>
          <a:prstGeom prst="rect">
            <a:avLst/>
          </a:prstGeom>
        </p:spPr>
      </p:pic>
      <p:pic>
        <p:nvPicPr>
          <p:cNvPr id="8" name="Rezervirano mjesto sadržaja 10" descr="Slika na kojoj se prikazuje snimka zaslona, grafički dizajn, grafika, Font&#10;&#10;Sadržaj generiran uz AI možda nije točan.">
            <a:extLst>
              <a:ext uri="{FF2B5EF4-FFF2-40B4-BE49-F238E27FC236}">
                <a16:creationId xmlns:a16="http://schemas.microsoft.com/office/drawing/2014/main" id="{0F5CF64B-7557-1DDD-A29D-996CADF1DF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389" y="5937179"/>
            <a:ext cx="1377730" cy="820399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29A8D33-E246-56FD-DC46-FA2D3ECC05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6435" y="5949918"/>
            <a:ext cx="1133954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05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8C4561-97A1-2716-E946-A95DB26F0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99DEA1E-92AD-93F0-E53E-9544E2ED5D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3805019" cy="259967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hr-HR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Prepreke i izazovi</a:t>
            </a:r>
          </a:p>
          <a:p>
            <a:pPr>
              <a:buFont typeface="Wingdings" panose="05000000000000000000" pitchFamily="2" charset="2"/>
              <a:buChar char="q"/>
            </a:pPr>
            <a:endParaRPr lang="hr-HR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Brz razvoj tehnologije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Skepticizam tržišta, okoline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Svaki profesionalni izazov je put s preprekama</a:t>
            </a:r>
          </a:p>
          <a:p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F9D6FC3D-1311-FD12-A2C6-7BCCB17C9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4094" y="2160589"/>
            <a:ext cx="3666565" cy="38807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hr-HR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Kako sam ih prevladala</a:t>
            </a:r>
          </a:p>
          <a:p>
            <a:pPr>
              <a:buFont typeface="Wingdings" panose="05000000000000000000" pitchFamily="2" charset="2"/>
              <a:buChar char="q"/>
            </a:pPr>
            <a:endParaRPr lang="hr-HR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Kontinuirano učenje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Podrška mentora, tima, najbližih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Povezati konkretne izazove s konkretnim rješenjima</a:t>
            </a:r>
          </a:p>
          <a:p>
            <a:endParaRPr lang="hr-HR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6FD7AED4-105C-BF49-D19C-4BF9D26242F7}"/>
              </a:ext>
            </a:extLst>
          </p:cNvPr>
          <p:cNvSpPr txBox="1"/>
          <p:nvPr/>
        </p:nvSpPr>
        <p:spPr>
          <a:xfrm rot="10800000" flipV="1">
            <a:off x="367552" y="5431607"/>
            <a:ext cx="7342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Prepreke su normalan dio karijere, posebno u inovativnim sektorima</a:t>
            </a:r>
          </a:p>
        </p:txBody>
      </p:sp>
    </p:spTree>
    <p:extLst>
      <p:ext uri="{BB962C8B-B14F-4D97-AF65-F5344CB8AC3E}">
        <p14:creationId xmlns:p14="http://schemas.microsoft.com/office/powerpoint/2010/main" val="1590958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FC605A-E192-366A-CE80-41A211E21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90282"/>
          </a:xfrm>
        </p:spPr>
        <p:txBody>
          <a:bodyPr>
            <a:normAutofit fontScale="90000"/>
          </a:bodyPr>
          <a:lstStyle/>
          <a:p>
            <a:r>
              <a:rPr lang="hr-HR" sz="32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Što sam naučila</a:t>
            </a:r>
            <a:br>
              <a:rPr lang="hr-HR" sz="32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hr-HR" sz="32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8BB359AD-8D62-B965-E550-7CFB105E699A}"/>
              </a:ext>
            </a:extLst>
          </p:cNvPr>
          <p:cNvSpPr txBox="1"/>
          <p:nvPr/>
        </p:nvSpPr>
        <p:spPr>
          <a:xfrm>
            <a:off x="3050241" y="2417820"/>
            <a:ext cx="610048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Greške su dio rasta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Nitko nema sve odgovore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Znanje se stalno nadograđuje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b="1" dirty="0"/>
              <a:t> </a:t>
            </a:r>
            <a:r>
              <a:rPr lang="hr-H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Prilika za napredak u sektoru zelene tehnologije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Potreba za stručnjacima je velika</a:t>
            </a:r>
          </a:p>
        </p:txBody>
      </p:sp>
    </p:spTree>
    <p:extLst>
      <p:ext uri="{BB962C8B-B14F-4D97-AF65-F5344CB8AC3E}">
        <p14:creationId xmlns:p14="http://schemas.microsoft.com/office/powerpoint/2010/main" val="2466118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08212E-937C-4562-279D-D5E1D5B1B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04" y="268941"/>
            <a:ext cx="9059398" cy="776088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Savjeti - što možemo učiniti danas ?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957F3C12-FEA3-B87E-AFA5-693699BAA1F5}"/>
              </a:ext>
            </a:extLst>
          </p:cNvPr>
          <p:cNvSpPr txBox="1"/>
          <p:nvPr/>
        </p:nvSpPr>
        <p:spPr>
          <a:xfrm>
            <a:off x="383459" y="792406"/>
            <a:ext cx="6358000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Svaki početak rijetko bude savršen, a prvi koraci su često istraživački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Budite znatiželjni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 bojte se promjena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Prepoznaj</a:t>
            </a:r>
            <a:r>
              <a:rPr lang="hr-H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vlastite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ekonomske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vrijednosti</a:t>
            </a:r>
            <a:endParaRPr lang="hr-H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Formalizacija</a:t>
            </a:r>
            <a:r>
              <a:rPr lang="hr-H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rada kad god je to moguće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r-H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Ulaganje u znanja i vještine – posebno digitalne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r-H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Umrežavanje i zajedničko djelovanje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r-H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Postavljanje granica i dogovaranje unutar obitelji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801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310CA81-FFFF-07AF-E652-4D1E2A22A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90282"/>
          </a:xfrm>
        </p:spPr>
        <p:txBody>
          <a:bodyPr>
            <a:normAutofit fontScale="90000"/>
          </a:bodyPr>
          <a:lstStyle/>
          <a:p>
            <a:r>
              <a:rPr lang="hr-HR" sz="32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Zaključak</a:t>
            </a:r>
            <a:br>
              <a:rPr lang="hr-HR" b="1" dirty="0">
                <a:solidFill>
                  <a:srgbClr val="00B050"/>
                </a:solidFill>
              </a:rPr>
            </a:br>
            <a:endParaRPr lang="hr-HR" dirty="0">
              <a:solidFill>
                <a:srgbClr val="00B050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CFEA4616-8539-A908-89ED-BE9C503B5481}"/>
              </a:ext>
            </a:extLst>
          </p:cNvPr>
          <p:cNvSpPr txBox="1"/>
          <p:nvPr/>
        </p:nvSpPr>
        <p:spPr>
          <a:xfrm>
            <a:off x="3173520" y="2520461"/>
            <a:ext cx="610048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Karijera nije ravna linija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Zelene tehnologije su budućnost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Svaka osoba može doprinijeti zelenoj tehnologiji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Motivacijska poruka- Gdje ima volje </a:t>
            </a:r>
            <a:r>
              <a:rPr lang="hr-HR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postoji put</a:t>
            </a: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068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CDFDEEDD-2B69-04B9-DC96-D0F33A151792}"/>
              </a:ext>
            </a:extLst>
          </p:cNvPr>
          <p:cNvSpPr txBox="1"/>
          <p:nvPr/>
        </p:nvSpPr>
        <p:spPr>
          <a:xfrm>
            <a:off x="3050241" y="1571434"/>
            <a:ext cx="6100482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 eaLnBrk="1" hangingPunct="1">
              <a:buFontTx/>
              <a:buNone/>
            </a:pPr>
            <a:r>
              <a:rPr lang="hr-HR" altLang="sr-Latn-RS" sz="2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Informacije i kontakti:</a:t>
            </a:r>
            <a:r>
              <a:rPr lang="hr-HR" altLang="sr-Latn-RS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r-HR" altLang="sr-Latn-R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lvl="1" algn="ctr" eaLnBrk="1" hangingPunct="1">
              <a:buFontTx/>
              <a:buNone/>
            </a:pPr>
            <a:endParaRPr lang="hr-HR" altLang="sr-Latn-R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hlinkClick r:id="rId2"/>
            </a:endParaRPr>
          </a:p>
          <a:p>
            <a:pPr lvl="1" algn="ctr" eaLnBrk="1" hangingPunct="1">
              <a:buFontTx/>
              <a:buNone/>
            </a:pPr>
            <a:r>
              <a:rPr lang="hr-HR" altLang="sr-Latn-R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www.prigoda.hr</a:t>
            </a:r>
            <a:r>
              <a:rPr lang="hr-HR" altLang="sr-Latn-R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 algn="ctr" eaLnBrk="1" hangingPunct="1">
              <a:buFontTx/>
              <a:buNone/>
            </a:pPr>
            <a:endParaRPr lang="hr-HR" sz="3200" b="0" i="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algn="ctr" eaLnBrk="1" hangingPunct="1">
              <a:buFontTx/>
              <a:buNone/>
            </a:pPr>
            <a:r>
              <a:rPr lang="pl-PL" sz="1800" b="1" i="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Ured u Delnicama: Školska 24, 51300 Delnice </a:t>
            </a:r>
          </a:p>
          <a:p>
            <a:pPr lvl="1" algn="ctr" eaLnBrk="1" hangingPunct="1">
              <a:buFontTx/>
              <a:buNone/>
            </a:pPr>
            <a:endParaRPr lang="pl-PL" sz="18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algn="ctr" eaLnBrk="1" hangingPunct="1">
              <a:buFontTx/>
              <a:buNone/>
            </a:pPr>
            <a:r>
              <a:rPr lang="pl-PL" sz="1800" b="0" i="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T: </a:t>
            </a:r>
            <a:r>
              <a:rPr lang="pl-PL" sz="1800" b="0" i="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+385 51 238 596</a:t>
            </a:r>
          </a:p>
          <a:p>
            <a:pPr lvl="1" algn="ctr" eaLnBrk="1" hangingPunct="1">
              <a:buFontTx/>
              <a:buNone/>
            </a:pPr>
            <a:r>
              <a:rPr lang="pl-PL" sz="1800" b="0" i="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MOB:</a:t>
            </a:r>
            <a:r>
              <a:rPr lang="pl-PL" sz="1800" b="0" i="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0915124712</a:t>
            </a:r>
          </a:p>
          <a:p>
            <a:pPr lvl="1" algn="ctr" eaLnBrk="1" hangingPunct="1">
              <a:buFontTx/>
              <a:buNone/>
            </a:pPr>
            <a:endParaRPr lang="hr-HR" altLang="sr-Latn-RS" sz="24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algn="ctr" eaLnBrk="1" hangingPunct="1">
              <a:buFontTx/>
              <a:buNone/>
            </a:pPr>
            <a:r>
              <a:rPr lang="hr-HR" altLang="sr-Latn-RS" sz="24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E: </a:t>
            </a:r>
            <a:r>
              <a:rPr lang="hr-HR" altLang="sr-Latn-RS" sz="24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natasa.kozlica@prigoda.hr</a:t>
            </a:r>
            <a:r>
              <a:rPr lang="hr-HR" altLang="sr-Latn-RS" sz="24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 algn="ctr" eaLnBrk="1" hangingPunct="1">
              <a:buFontTx/>
              <a:buNone/>
            </a:pPr>
            <a:endParaRPr lang="hr-HR" sz="24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algn="ctr" eaLnBrk="1" hangingPunct="1">
              <a:buFontTx/>
              <a:buNone/>
            </a:pPr>
            <a:r>
              <a:rPr lang="hr-HR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E: </a:t>
            </a:r>
            <a:r>
              <a:rPr lang="hr-HR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obrtborovnica@gmail.com</a:t>
            </a:r>
            <a:r>
              <a:rPr lang="hr-HR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00A8939-8B98-5FD9-78CB-99AE29209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592" y="5361210"/>
            <a:ext cx="1147483" cy="91605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7ECDB7C-D04A-8FA8-EB15-C5FA9CDBD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9481" y="2219384"/>
            <a:ext cx="949707" cy="1282593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52EFB557-AF41-85B7-6306-4C70CCB36D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7" y="-273843"/>
            <a:ext cx="2450841" cy="250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66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90E3532-AD34-E978-B411-2A7BCF30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8212"/>
          </a:xfrm>
        </p:spPr>
        <p:txBody>
          <a:bodyPr>
            <a:noAutofit/>
          </a:bodyPr>
          <a:lstStyle/>
          <a:p>
            <a:r>
              <a:rPr lang="hr-HR" sz="32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Početak karijere</a:t>
            </a:r>
            <a:br>
              <a:rPr lang="hr-HR" sz="3200" dirty="0"/>
            </a:br>
            <a:br>
              <a:rPr lang="hr-HR" sz="3200" dirty="0"/>
            </a:br>
            <a:endParaRPr lang="hr-HR" sz="3200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95740A3A-8E8F-3DCA-83F0-4286FFC0589C}"/>
              </a:ext>
            </a:extLst>
          </p:cNvPr>
          <p:cNvSpPr txBox="1"/>
          <p:nvPr/>
        </p:nvSpPr>
        <p:spPr>
          <a:xfrm>
            <a:off x="1658472" y="1425388"/>
            <a:ext cx="77724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Obrazovanje: </a:t>
            </a:r>
            <a:r>
              <a:rPr lang="hr-H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Mag.ing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</a:t>
            </a: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Prvi poslovi / uloge</a:t>
            </a:r>
          </a:p>
          <a:p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Učenje kroz praksu od drugih</a:t>
            </a:r>
          </a:p>
          <a:p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Profesionalna uloga danas: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Viši stručni suradnik za pripremu i provedbu EU projekata – koordinator za Gorski kotar u Regionalna razvojna agencija – Primorsko – goranske županije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Vlasnica Obrta  „Borovnica” </a:t>
            </a: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Područje rada:</a:t>
            </a:r>
          </a:p>
          <a:p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Zelene tehnologije iskustvo u sektoru (poljoprivreda, tehnologija, održivost ruralnog razvoja, poduzetništva, gospodarstva, turizma, Eu projekti, javna uprava strategije…</a:t>
            </a:r>
            <a:r>
              <a:rPr lang="hr-H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72928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87681A-43AB-C991-D332-E5274E64B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Zelene tehnologije u praksi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39535F6A-3525-3893-2D5A-B7311B7AD380}"/>
              </a:ext>
            </a:extLst>
          </p:cNvPr>
          <p:cNvSpPr txBox="1"/>
          <p:nvPr/>
        </p:nvSpPr>
        <p:spPr>
          <a:xfrm>
            <a:off x="2659224" y="2724539"/>
            <a:ext cx="64941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Nisu samo energija i tehnologija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Ljudi + sustavi + prostor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Poljoprivreda, ruralni razvoj, turizam</a:t>
            </a:r>
          </a:p>
        </p:txBody>
      </p:sp>
    </p:spTree>
    <p:extLst>
      <p:ext uri="{BB962C8B-B14F-4D97-AF65-F5344CB8AC3E}">
        <p14:creationId xmlns:p14="http://schemas.microsoft.com/office/powerpoint/2010/main" val="830601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201762-E431-4CDE-4E2D-5EC5C5188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54" y="759023"/>
            <a:ext cx="8525490" cy="1459181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Zelene tehnologije u poljoprivredi i ruralni razvoj </a:t>
            </a:r>
            <a:endParaRPr lang="hr-HR" sz="32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D8B4AA8-83EA-2500-7783-4B8FF0141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218204"/>
            <a:ext cx="8596668" cy="3880773"/>
          </a:xfrm>
        </p:spPr>
        <p:txBody>
          <a:bodyPr>
            <a:normAutofit/>
          </a:bodyPr>
          <a:lstStyle/>
          <a:p>
            <a:pPr>
              <a:buNone/>
            </a:pPr>
            <a:br>
              <a:rPr lang="hr-HR" dirty="0"/>
            </a:b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Zelene tehnologije danas su ključne za održivu proizvodnju hrane, energetsku neovisnost ruralnih zajednica, očuvanje okoliša, digitalizaciju i inovacije te društveni i ekonomski razvoj kroz EU projekte u ruralnom prostoru.</a:t>
            </a:r>
          </a:p>
        </p:txBody>
      </p:sp>
      <p:pic>
        <p:nvPicPr>
          <p:cNvPr id="3078" name="Picture 6" descr="Opis fotografije nije dostupan.">
            <a:extLst>
              <a:ext uri="{FF2B5EF4-FFF2-40B4-BE49-F238E27FC236}">
                <a16:creationId xmlns:a16="http://schemas.microsoft.com/office/drawing/2014/main" id="{9BAC2622-00F9-4A7D-46D4-76A59BBA3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343" y="-8965"/>
            <a:ext cx="3197409" cy="260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ože biti slika sljedećeg: tekst">
            <a:extLst>
              <a:ext uri="{FF2B5EF4-FFF2-40B4-BE49-F238E27FC236}">
                <a16:creationId xmlns:a16="http://schemas.microsoft.com/office/drawing/2014/main" id="{8BC4D53A-C354-A2F3-2776-F3B0BD828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343" y="4739149"/>
            <a:ext cx="3197409" cy="211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Opis fotografije nije dostupan.">
            <a:extLst>
              <a:ext uri="{FF2B5EF4-FFF2-40B4-BE49-F238E27FC236}">
                <a16:creationId xmlns:a16="http://schemas.microsoft.com/office/drawing/2014/main" id="{0C964D8A-4627-954D-0850-A6FDA7BC9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343" y="2595280"/>
            <a:ext cx="3189065" cy="221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Opis fotografije nije dostupan.">
            <a:extLst>
              <a:ext uri="{FF2B5EF4-FFF2-40B4-BE49-F238E27FC236}">
                <a16:creationId xmlns:a16="http://schemas.microsoft.com/office/drawing/2014/main" id="{7C8376C8-C4FB-CD88-90EC-C819CEAF0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67" y="4820410"/>
            <a:ext cx="2341326" cy="203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Opis fotografije nije dostupan.">
            <a:extLst>
              <a:ext uri="{FF2B5EF4-FFF2-40B4-BE49-F238E27FC236}">
                <a16:creationId xmlns:a16="http://schemas.microsoft.com/office/drawing/2014/main" id="{1A41AC88-9EBC-A3F7-CE23-79B25AE16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279" y="4814604"/>
            <a:ext cx="2472612" cy="20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Opis fotografije nije dostupan.">
            <a:extLst>
              <a:ext uri="{FF2B5EF4-FFF2-40B4-BE49-F238E27FC236}">
                <a16:creationId xmlns:a16="http://schemas.microsoft.com/office/drawing/2014/main" id="{8C813886-0E94-751E-6DD9-6B745FD1C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177" y="4814604"/>
            <a:ext cx="3423683" cy="204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C5FD1C1-5618-2A6E-0581-E2E27BD5EE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6" y="-48093"/>
            <a:ext cx="998376" cy="80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35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A8544E-42C6-DFF5-0FF4-03A8F0A46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207038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6F7AB69-E4F1-DBA0-6050-E2BF63C2C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927412"/>
            <a:ext cx="4185623" cy="809833"/>
          </a:xfrm>
        </p:spPr>
        <p:txBody>
          <a:bodyPr/>
          <a:lstStyle/>
          <a:p>
            <a:r>
              <a:rPr lang="hr-HR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Zašto zelene tehnologije?</a:t>
            </a:r>
            <a:br>
              <a:rPr lang="hr-HR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hr-HR" dirty="0">
              <a:solidFill>
                <a:srgbClr val="00B050"/>
              </a:solidFill>
            </a:endParaRP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A4896832-4407-F73B-B5DF-4438B7A6B2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Osobna motivacija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Spoj tehnologije i društvene odgovornosti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Dugoročni utjecaj</a:t>
            </a:r>
          </a:p>
          <a:p>
            <a:pPr>
              <a:buNone/>
            </a:pPr>
            <a:b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Moj osobni moment i odluka koja me je usmjerila prema ovom sektoru bila je  slučajna </a:t>
            </a:r>
          </a:p>
          <a:p>
            <a:endParaRPr lang="hr-HR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E70DA0B6-5EC4-22D8-1D45-73941A2D7B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010793" cy="223629"/>
          </a:xfrm>
        </p:spPr>
        <p:txBody>
          <a:bodyPr/>
          <a:lstStyle/>
          <a:p>
            <a:r>
              <a:rPr lang="hr-HR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Ključne prekretnice</a:t>
            </a:r>
            <a:endParaRPr lang="hr-HR" dirty="0">
              <a:solidFill>
                <a:srgbClr val="00B050"/>
              </a:solidFill>
            </a:endParaRP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4DBB3C52-870D-8D3A-9239-667067436B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24335" y="2741701"/>
            <a:ext cx="3643240" cy="3304117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Prvi veći projekt- USAID Projekt  odluke koja je promijenila smjer moje karijere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Preuzimanje odgovornosti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Iskorak iz zone komfora</a:t>
            </a:r>
          </a:p>
          <a:p>
            <a:endParaRPr lang="hr-HR" dirty="0"/>
          </a:p>
        </p:txBody>
      </p:sp>
      <p:pic>
        <p:nvPicPr>
          <p:cNvPr id="7" name="Picture 2" descr="Opis fotografije nije dostupan.">
            <a:extLst>
              <a:ext uri="{FF2B5EF4-FFF2-40B4-BE49-F238E27FC236}">
                <a16:creationId xmlns:a16="http://schemas.microsoft.com/office/drawing/2014/main" id="{BA113AF8-5954-7B18-D159-E9D3CC726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591" y="0"/>
            <a:ext cx="3197409" cy="232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ACEB4FC-7DBD-9C88-F277-F5D610BFF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4590" y="4260385"/>
            <a:ext cx="3197409" cy="258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45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2FEF4F2-85D1-D051-22F6-8A177E385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A4D10E4A-581F-6CFF-B807-AB52CC1951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1" y="-74885"/>
            <a:ext cx="4897274" cy="3728625"/>
          </a:xfrm>
        </p:spPr>
      </p:pic>
      <p:pic>
        <p:nvPicPr>
          <p:cNvPr id="1026" name="Picture 2" descr="Opis fotografije nije dostupan.">
            <a:extLst>
              <a:ext uri="{FF2B5EF4-FFF2-40B4-BE49-F238E27FC236}">
                <a16:creationId xmlns:a16="http://schemas.microsoft.com/office/drawing/2014/main" id="{4A7147C1-3078-8E48-4BE2-E1C053B30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865" y="150314"/>
            <a:ext cx="4376728" cy="350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0A6BDA4F-F5F5-4A48-1A22-D5B00AD2F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4967" y="3594538"/>
            <a:ext cx="3864715" cy="3263462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E96984CA-B946-706D-6FE9-EFB0417A1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716" y="3594538"/>
            <a:ext cx="3513284" cy="3263462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18FBA098-1397-F663-49AE-5D2767CB1C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745" y="43518"/>
            <a:ext cx="2964120" cy="3610222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F32B6B6D-BEDE-12B6-F167-38BE3011CE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653740"/>
            <a:ext cx="5044967" cy="320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20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BF53CE-38E5-5450-DD9A-422DCB6A5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004" y="609600"/>
            <a:ext cx="9619860" cy="1088571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Zimsko izdanje Radenska mineralne vode -2024</a:t>
            </a:r>
            <a:endParaRPr lang="hr-HR" sz="32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F0C6AC2-D2CE-7B63-A087-9ADD7F896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008" y="3205657"/>
            <a:ext cx="5361993" cy="365234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C63DED3-7D2A-DE74-9507-9AA776F01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748" y="3205657"/>
            <a:ext cx="3803260" cy="3652344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7F4BDF4-1AFB-CBF5-D52C-FE746C4CC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74"/>
            <a:ext cx="1129004" cy="91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44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5086A-4452-0DC8-AED0-AC0F1E19A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6784BE-8CF8-60DD-D9BE-BB9691433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22" y="107577"/>
            <a:ext cx="9106678" cy="1287576"/>
          </a:xfrm>
        </p:spPr>
        <p:txBody>
          <a:bodyPr>
            <a:normAutofit fontScale="90000"/>
          </a:bodyPr>
          <a:lstStyle/>
          <a:p>
            <a:br>
              <a:rPr lang="hr-HR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 u zelenim tehnologijama</a:t>
            </a:r>
            <a:br>
              <a:rPr lang="hr-HR" b="1" dirty="0"/>
            </a:b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FF5C4FC-D915-59A6-5F9C-023E0F3E2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0709" y="2183949"/>
            <a:ext cx="3904143" cy="3880773"/>
          </a:xfrm>
        </p:spPr>
        <p:txBody>
          <a:bodyPr>
            <a:normAutofit/>
          </a:bodyPr>
          <a:lstStyle/>
          <a:p>
            <a:pPr>
              <a:buNone/>
            </a:pPr>
            <a:br>
              <a:rPr lang="hr-HR" dirty="0"/>
            </a:br>
            <a:endParaRPr lang="hr-HR" b="1" dirty="0"/>
          </a:p>
          <a:p>
            <a:pPr>
              <a:buNone/>
            </a:pPr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38E64903-5903-B8D1-1C61-263A27F088DE}"/>
              </a:ext>
            </a:extLst>
          </p:cNvPr>
          <p:cNvSpPr txBox="1"/>
          <p:nvPr/>
        </p:nvSpPr>
        <p:spPr>
          <a:xfrm>
            <a:off x="941294" y="1509235"/>
            <a:ext cx="366656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Obnovljivi izvori energije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Energetska učinkovitost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Održivi razvoj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Turizam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Strategije</a:t>
            </a:r>
          </a:p>
          <a:p>
            <a:pPr>
              <a:buNone/>
            </a:pP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br>
              <a:rPr lang="hr-HR" dirty="0"/>
            </a:br>
            <a:endParaRPr lang="hr-HR" dirty="0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F9516FE5-FF9F-98FB-A38E-152542459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57" y="5191518"/>
            <a:ext cx="1075214" cy="145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59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8ED4EA-7D41-3CFC-C56A-4061C76CA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20" y="665584"/>
            <a:ext cx="8596668" cy="584718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Smart Bike Delnice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80CBE62B-682E-2F4A-BAB4-E3CF6827747E}"/>
              </a:ext>
            </a:extLst>
          </p:cNvPr>
          <p:cNvSpPr txBox="1"/>
          <p:nvPr/>
        </p:nvSpPr>
        <p:spPr>
          <a:xfrm>
            <a:off x="304800" y="1355834"/>
            <a:ext cx="54128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Problem: promet i dostupnost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Rješenje: pametna, održiva mobilnost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Rezultat: kvaliteta života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64EF18BE-D32F-5CEE-ACDA-51D0FBC74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" y="5430353"/>
            <a:ext cx="1072989" cy="142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76771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675</TotalTime>
  <Words>750</Words>
  <Application>Microsoft Office PowerPoint</Application>
  <PresentationFormat>Široki zaslon</PresentationFormat>
  <Paragraphs>140</Paragraphs>
  <Slides>19</Slides>
  <Notes>3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19</vt:i4>
      </vt:variant>
    </vt:vector>
  </HeadingPairs>
  <TitlesOfParts>
    <vt:vector size="25" baseType="lpstr">
      <vt:lpstr>Arial</vt:lpstr>
      <vt:lpstr>Calibri</vt:lpstr>
      <vt:lpstr>Trebuchet MS</vt:lpstr>
      <vt:lpstr>Wingdings</vt:lpstr>
      <vt:lpstr>Wingdings 3</vt:lpstr>
      <vt:lpstr>Faseta</vt:lpstr>
      <vt:lpstr>   Karijerni put u zelenim tehnologijama Women4aGreenEU </vt:lpstr>
      <vt:lpstr>Početak karijere  </vt:lpstr>
      <vt:lpstr>Zelene tehnologije u praksi</vt:lpstr>
      <vt:lpstr>Zelene tehnologije u poljoprivredi i ruralni razvoj </vt:lpstr>
      <vt:lpstr>PowerPoint prezentacija</vt:lpstr>
      <vt:lpstr>PowerPoint prezentacija</vt:lpstr>
      <vt:lpstr>Zimsko izdanje Radenska mineralne vode -2024</vt:lpstr>
      <vt:lpstr> Rad u zelenim tehnologijama  </vt:lpstr>
      <vt:lpstr>Smart Bike Delnice</vt:lpstr>
      <vt:lpstr>PowerPoint prezentacija</vt:lpstr>
      <vt:lpstr>Š(k)ola 5.0</vt:lpstr>
      <vt:lpstr>Europe Direct Primorsko-goranske županije</vt:lpstr>
      <vt:lpstr>PowerPoint prezentacija</vt:lpstr>
      <vt:lpstr>PowerPoint prezentacija</vt:lpstr>
      <vt:lpstr>PowerPoint prezentacija</vt:lpstr>
      <vt:lpstr>Što sam naučila </vt:lpstr>
      <vt:lpstr>Savjeti - što možemo učiniti danas ?</vt:lpstr>
      <vt:lpstr>Zaključak 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Karijerni put u zelenim tehnologijama Women4aGreenEU</dc:title>
  <dc:creator>Nataša Kozlica</dc:creator>
  <cp:lastModifiedBy>Marijana Jakopič Ganić</cp:lastModifiedBy>
  <cp:revision>65</cp:revision>
  <dcterms:created xsi:type="dcterms:W3CDTF">2026-01-13T14:05:23Z</dcterms:created>
  <dcterms:modified xsi:type="dcterms:W3CDTF">2026-02-24T14:54:16Z</dcterms:modified>
</cp:coreProperties>
</file>