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style1.xml" ContentType="application/vnd.ms-office.chartstyle+xml"/>
  <Override PartName="/ppt/charts/chart1.xml" ContentType="application/vnd.openxmlformats-officedocument.drawingml.chart+xml"/>
  <Override PartName="/ppt/charts/colors1.xml" ContentType="application/vnd.ms-office.chartcolor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1">
  <p:sldMasterIdLst>
    <p:sldMasterId id="2147483648" r:id="rId1"/>
  </p:sldMasterIdLst>
  <p:notesMasterIdLst>
    <p:notesMasterId r:id="rId27"/>
  </p:notesMasterIdLst>
  <p:sldIdLst>
    <p:sldId id="358" r:id="rId2"/>
    <p:sldId id="257" r:id="rId3"/>
    <p:sldId id="397" r:id="rId4"/>
    <p:sldId id="454" r:id="rId5"/>
    <p:sldId id="456" r:id="rId6"/>
    <p:sldId id="326" r:id="rId7"/>
    <p:sldId id="487" r:id="rId8"/>
    <p:sldId id="484" r:id="rId9"/>
    <p:sldId id="534" r:id="rId10"/>
    <p:sldId id="478" r:id="rId11"/>
    <p:sldId id="266" r:id="rId12"/>
    <p:sldId id="536" r:id="rId13"/>
    <p:sldId id="538" r:id="rId14"/>
    <p:sldId id="537" r:id="rId15"/>
    <p:sldId id="491" r:id="rId16"/>
    <p:sldId id="492" r:id="rId17"/>
    <p:sldId id="315" r:id="rId18"/>
    <p:sldId id="498" r:id="rId19"/>
    <p:sldId id="496" r:id="rId20"/>
    <p:sldId id="499" r:id="rId21"/>
    <p:sldId id="533" r:id="rId22"/>
    <p:sldId id="503" r:id="rId23"/>
    <p:sldId id="504" r:id="rId24"/>
    <p:sldId id="535" r:id="rId25"/>
    <p:sldId id="261" r:id="rId2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ago Uđbinac" initials="DU" lastIdx="0" clrIdx="0">
    <p:extLst>
      <p:ext uri="{19B8F6BF-5375-455C-9EA6-DF929625EA0E}">
        <p15:presenceInfo xmlns:p15="http://schemas.microsoft.com/office/powerpoint/2012/main" userId="S-1-5-21-1316693552-94714707-338078861-28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 teme 1 - Isticanj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7" autoAdjust="0"/>
  </p:normalViewPr>
  <p:slideViewPr>
    <p:cSldViewPr>
      <p:cViewPr varScale="1">
        <p:scale>
          <a:sx n="78" d="100"/>
          <a:sy n="78" d="100"/>
        </p:scale>
        <p:origin x="152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88888888888889E-2"/>
          <c:y val="7.407407407407407E-2"/>
          <c:w val="0.93888888888888888"/>
          <c:h val="0.73577136191309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List1!$C$16</c:f>
              <c:strCache>
                <c:ptCount val="1"/>
                <c:pt idx="0">
                  <c:v>krave / cows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4B8-4793-A5D9-320FB1A4A8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List1!$B$17:$B$27</c:f>
              <c:strCache>
                <c:ptCount val="11"/>
                <c:pt idx="0">
                  <c:v>2013.</c:v>
                </c:pt>
                <c:pt idx="1">
                  <c:v>2014.</c:v>
                </c:pt>
                <c:pt idx="2">
                  <c:v>2015.</c:v>
                </c:pt>
                <c:pt idx="3">
                  <c:v>2016.</c:v>
                </c:pt>
                <c:pt idx="4">
                  <c:v>2017.</c:v>
                </c:pt>
                <c:pt idx="5">
                  <c:v>2018.</c:v>
                </c:pt>
                <c:pt idx="6">
                  <c:v>2019.</c:v>
                </c:pt>
                <c:pt idx="7">
                  <c:v>2020.</c:v>
                </c:pt>
                <c:pt idx="8">
                  <c:v>2021.</c:v>
                </c:pt>
                <c:pt idx="9">
                  <c:v>2022.</c:v>
                </c:pt>
                <c:pt idx="10">
                  <c:v>2023.</c:v>
                </c:pt>
              </c:strCache>
            </c:strRef>
          </c:cat>
          <c:val>
            <c:numRef>
              <c:f>List1!$C$17:$C$27</c:f>
              <c:numCache>
                <c:formatCode>#,##0</c:formatCode>
                <c:ptCount val="11"/>
                <c:pt idx="0">
                  <c:v>180946</c:v>
                </c:pt>
                <c:pt idx="1">
                  <c:v>178827</c:v>
                </c:pt>
                <c:pt idx="2">
                  <c:v>174805</c:v>
                </c:pt>
                <c:pt idx="3">
                  <c:v>167628</c:v>
                </c:pt>
                <c:pt idx="4">
                  <c:v>160560</c:v>
                </c:pt>
                <c:pt idx="5">
                  <c:v>155960</c:v>
                </c:pt>
                <c:pt idx="6">
                  <c:v>153773</c:v>
                </c:pt>
                <c:pt idx="7">
                  <c:v>155477</c:v>
                </c:pt>
                <c:pt idx="8">
                  <c:v>153352</c:v>
                </c:pt>
                <c:pt idx="9">
                  <c:v>140566</c:v>
                </c:pt>
                <c:pt idx="10">
                  <c:v>136585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14-4256-9AFE-6F494831B302}"/>
            </c:ext>
          </c:extLst>
        </c:ser>
        <c:ser>
          <c:idx val="1"/>
          <c:order val="1"/>
          <c:tx>
            <c:strRef>
              <c:f>List1!$D$16</c:f>
              <c:strCache>
                <c:ptCount val="1"/>
                <c:pt idx="0">
                  <c:v> telad /calves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4B8-4793-A5D9-320FB1A4A8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List1!$B$17:$B$27</c:f>
              <c:strCache>
                <c:ptCount val="11"/>
                <c:pt idx="0">
                  <c:v>2013.</c:v>
                </c:pt>
                <c:pt idx="1">
                  <c:v>2014.</c:v>
                </c:pt>
                <c:pt idx="2">
                  <c:v>2015.</c:v>
                </c:pt>
                <c:pt idx="3">
                  <c:v>2016.</c:v>
                </c:pt>
                <c:pt idx="4">
                  <c:v>2017.</c:v>
                </c:pt>
                <c:pt idx="5">
                  <c:v>2018.</c:v>
                </c:pt>
                <c:pt idx="6">
                  <c:v>2019.</c:v>
                </c:pt>
                <c:pt idx="7">
                  <c:v>2020.</c:v>
                </c:pt>
                <c:pt idx="8">
                  <c:v>2021.</c:v>
                </c:pt>
                <c:pt idx="9">
                  <c:v>2022.</c:v>
                </c:pt>
                <c:pt idx="10">
                  <c:v>2023.</c:v>
                </c:pt>
              </c:strCache>
            </c:strRef>
          </c:cat>
          <c:val>
            <c:numRef>
              <c:f>List1!$D$17:$D$27</c:f>
              <c:numCache>
                <c:formatCode>#,##0</c:formatCode>
                <c:ptCount val="11"/>
                <c:pt idx="0">
                  <c:v>147369</c:v>
                </c:pt>
                <c:pt idx="1">
                  <c:v>143460</c:v>
                </c:pt>
                <c:pt idx="2">
                  <c:v>137835</c:v>
                </c:pt>
                <c:pt idx="3">
                  <c:v>137442</c:v>
                </c:pt>
                <c:pt idx="4">
                  <c:v>127812</c:v>
                </c:pt>
                <c:pt idx="5">
                  <c:v>123730</c:v>
                </c:pt>
                <c:pt idx="6">
                  <c:v>120443</c:v>
                </c:pt>
                <c:pt idx="7">
                  <c:v>118361</c:v>
                </c:pt>
                <c:pt idx="8">
                  <c:v>122203</c:v>
                </c:pt>
                <c:pt idx="9">
                  <c:v>116088</c:v>
                </c:pt>
                <c:pt idx="10">
                  <c:v>111229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14-4256-9AFE-6F494831B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884719"/>
        <c:axId val="278118015"/>
      </c:barChart>
      <c:catAx>
        <c:axId val="179884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sr-Latn-RS"/>
          </a:p>
        </c:txPr>
        <c:crossAx val="278118015"/>
        <c:crosses val="autoZero"/>
        <c:auto val="1"/>
        <c:lblAlgn val="ctr"/>
        <c:lblOffset val="100"/>
        <c:noMultiLvlLbl val="0"/>
      </c:catAx>
      <c:valAx>
        <c:axId val="27811801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79884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309451275028181"/>
          <c:y val="0.90360273154038318"/>
          <c:w val="0.29381097449943638"/>
          <c:h val="9.63972684596167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 sz="900">
          <a:latin typeface="Arial Narrow" panose="020B0606020202030204" pitchFamily="34" charset="0"/>
        </a:defRPr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A0-4511-BCEF-D06822EA67C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A0-4511-BCEF-D06822EA67C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A0-4511-BCEF-D06822EA67C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A0-4511-BCEF-D06822EA67CC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6A0-4511-BCEF-D06822EA67CC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6A0-4511-BCEF-D06822EA67CC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6A0-4511-BCEF-D06822EA67C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6A0-4511-BCEF-D06822EA67C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E6A0-4511-BCEF-D06822EA67CC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E6A0-4511-BCEF-D06822EA6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sr-Latn-R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List1!$B$2:$B$8</c:f>
              <c:strCache>
                <c:ptCount val="7"/>
                <c:pt idx="0">
                  <c:v>Simentalska/Simmental</c:v>
                </c:pt>
                <c:pt idx="1">
                  <c:v>Holstein</c:v>
                </c:pt>
                <c:pt idx="2">
                  <c:v>Smeđa/Brown</c:v>
                </c:pt>
                <c:pt idx="3">
                  <c:v>Mesne/Beef</c:v>
                </c:pt>
                <c:pt idx="4">
                  <c:v>Izvorne/Local</c:v>
                </c:pt>
                <c:pt idx="5">
                  <c:v>Križanac za proizvodnju mesa i mlijeka/Crossbreed</c:v>
                </c:pt>
                <c:pt idx="6">
                  <c:v>Ostale mliječne/Other dairy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52.7</c:v>
                </c:pt>
                <c:pt idx="1">
                  <c:v>21.4</c:v>
                </c:pt>
                <c:pt idx="2">
                  <c:v>1.5</c:v>
                </c:pt>
                <c:pt idx="3">
                  <c:v>12.5</c:v>
                </c:pt>
                <c:pt idx="4">
                  <c:v>4.0999999999999996</c:v>
                </c:pt>
                <c:pt idx="5">
                  <c:v>7.4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6A0-4511-BCEF-D06822EA67C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 sz="1100">
          <a:latin typeface="Arial Narrow" panose="020B0606020202030204" pitchFamily="34" charset="0"/>
        </a:defRPr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E72B8-301F-4186-B1FA-7AC2F2493C1F}" type="datetimeFigureOut">
              <a:rPr lang="sr-Latn-CS" smtClean="0"/>
              <a:pPr/>
              <a:t>2.5.2024.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E8258-4BE1-4988-9EBE-9D5A7EB931C6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E8258-4BE1-4988-9EBE-9D5A7EB931C6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596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E8258-4BE1-4988-9EBE-9D5A7EB931C6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041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E8258-4BE1-4988-9EBE-9D5A7EB931C6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4221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E8258-4BE1-4988-9EBE-9D5A7EB931C6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3255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680f6c8b6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g2680f6c8b6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680f6c8b6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g2680f6c8b6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3743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680f6c8b6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g2680f6c8b6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1956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680f6c8b6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g2680f6c8b6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920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DE0A-017F-4E84-9154-BABA3C22F0F1}" type="datetimeFigureOut">
              <a:rPr lang="hr-HR" smtClean="0"/>
              <a:pPr/>
              <a:t>02.05.2024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603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DE0A-017F-4E84-9154-BABA3C22F0F1}" type="datetimeFigureOut">
              <a:rPr lang="hr-HR" smtClean="0"/>
              <a:pPr/>
              <a:t>02.05.2024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1034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DE0A-017F-4E84-9154-BABA3C22F0F1}" type="datetimeFigureOut">
              <a:rPr lang="hr-HR" smtClean="0"/>
              <a:pPr/>
              <a:t>02.05.2024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8796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DE0A-017F-4E84-9154-BABA3C22F0F1}" type="datetimeFigureOut">
              <a:rPr lang="hr-HR" smtClean="0"/>
              <a:pPr/>
              <a:t>02.05.2024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969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DE0A-017F-4E84-9154-BABA3C22F0F1}" type="datetimeFigureOut">
              <a:rPr lang="hr-HR" smtClean="0"/>
              <a:pPr/>
              <a:t>02.05.2024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982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DE0A-017F-4E84-9154-BABA3C22F0F1}" type="datetimeFigureOut">
              <a:rPr lang="hr-HR" smtClean="0"/>
              <a:pPr/>
              <a:t>02.05.2024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9769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DE0A-017F-4E84-9154-BABA3C22F0F1}" type="datetimeFigureOut">
              <a:rPr lang="hr-HR" smtClean="0"/>
              <a:pPr/>
              <a:t>02.05.2024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490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DE0A-017F-4E84-9154-BABA3C22F0F1}" type="datetimeFigureOut">
              <a:rPr lang="hr-HR" smtClean="0"/>
              <a:pPr/>
              <a:t>02.05.2024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75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DE0A-017F-4E84-9154-BABA3C22F0F1}" type="datetimeFigureOut">
              <a:rPr lang="hr-HR" smtClean="0"/>
              <a:pPr/>
              <a:t>02.05.2024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363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DE0A-017F-4E84-9154-BABA3C22F0F1}" type="datetimeFigureOut">
              <a:rPr lang="hr-HR" smtClean="0"/>
              <a:pPr/>
              <a:t>02.05.2024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6337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DE0A-017F-4E84-9154-BABA3C22F0F1}" type="datetimeFigureOut">
              <a:rPr lang="hr-HR" smtClean="0"/>
              <a:pPr/>
              <a:t>02.05.2024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3111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FDE0A-017F-4E84-9154-BABA3C22F0F1}" type="datetimeFigureOut">
              <a:rPr lang="hr-HR" smtClean="0"/>
              <a:pPr/>
              <a:t>02.05.2024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458F2-72D2-4A67-A672-7211E606EEB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226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78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144000" cy="68836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br>
              <a:rPr lang="hr-HR" altLang="sr-Latn-RS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hr-HR" sz="1400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39C4B5EA-4EC6-408F-8B2A-27FDA2632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 err="1"/>
              <a:t>Tablica</a:t>
            </a:r>
            <a:r>
              <a:rPr lang="en-US" sz="1000" b="1" dirty="0"/>
              <a:t> 21. </a:t>
            </a:r>
            <a:r>
              <a:rPr lang="en-US" sz="1000" b="1" dirty="0" err="1"/>
              <a:t>Klaonička</a:t>
            </a:r>
            <a:r>
              <a:rPr lang="en-US" sz="1000" b="1" dirty="0"/>
              <a:t> </a:t>
            </a:r>
            <a:r>
              <a:rPr lang="en-US" sz="1000" b="1" dirty="0" err="1"/>
              <a:t>svojstva</a:t>
            </a:r>
            <a:r>
              <a:rPr lang="en-US" sz="1000" b="1" dirty="0"/>
              <a:t> </a:t>
            </a:r>
            <a:r>
              <a:rPr lang="en-US" sz="1000" b="1" dirty="0" err="1"/>
              <a:t>mladih</a:t>
            </a:r>
            <a:r>
              <a:rPr lang="en-US" sz="1000" b="1" dirty="0"/>
              <a:t> </a:t>
            </a:r>
            <a:r>
              <a:rPr lang="en-US" sz="1000" b="1" dirty="0" err="1"/>
              <a:t>bikova</a:t>
            </a:r>
            <a:r>
              <a:rPr lang="en-US" sz="1000" b="1" dirty="0"/>
              <a:t> (A </a:t>
            </a:r>
            <a:r>
              <a:rPr lang="en-US" sz="1000" b="1" dirty="0" err="1"/>
              <a:t>kategorija</a:t>
            </a:r>
            <a:r>
              <a:rPr lang="en-US" sz="1000" b="1" dirty="0"/>
              <a:t>)  / </a:t>
            </a:r>
            <a:r>
              <a:rPr lang="en-US" sz="1000" dirty="0"/>
              <a:t>The slaughter traits of young bulls (A category)</a:t>
            </a:r>
            <a:endParaRPr lang="hr-HR" sz="1000" dirty="0"/>
          </a:p>
          <a:p>
            <a:pPr marL="0" indent="0">
              <a:buNone/>
            </a:pPr>
            <a:endParaRPr lang="hr-HR" sz="1000" b="1" dirty="0"/>
          </a:p>
          <a:p>
            <a:endParaRPr lang="hr-HR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38D1212A-F1A0-4CF8-AE2C-9134672F4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407504"/>
              </p:ext>
            </p:extLst>
          </p:nvPr>
        </p:nvGraphicFramePr>
        <p:xfrm>
          <a:off x="457201" y="731837"/>
          <a:ext cx="7571181" cy="370529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33136">
                  <a:extLst>
                    <a:ext uri="{9D8B030D-6E8A-4147-A177-3AD203B41FA5}">
                      <a16:colId xmlns:a16="http://schemas.microsoft.com/office/drawing/2014/main" val="399099020"/>
                    </a:ext>
                  </a:extLst>
                </a:gridCol>
                <a:gridCol w="1069051">
                  <a:extLst>
                    <a:ext uri="{9D8B030D-6E8A-4147-A177-3AD203B41FA5}">
                      <a16:colId xmlns:a16="http://schemas.microsoft.com/office/drawing/2014/main" val="1823409368"/>
                    </a:ext>
                  </a:extLst>
                </a:gridCol>
                <a:gridCol w="661721">
                  <a:extLst>
                    <a:ext uri="{9D8B030D-6E8A-4147-A177-3AD203B41FA5}">
                      <a16:colId xmlns:a16="http://schemas.microsoft.com/office/drawing/2014/main" val="3870610338"/>
                    </a:ext>
                  </a:extLst>
                </a:gridCol>
                <a:gridCol w="590552">
                  <a:extLst>
                    <a:ext uri="{9D8B030D-6E8A-4147-A177-3AD203B41FA5}">
                      <a16:colId xmlns:a16="http://schemas.microsoft.com/office/drawing/2014/main" val="1778907349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1029858537"/>
                    </a:ext>
                  </a:extLst>
                </a:gridCol>
                <a:gridCol w="801031">
                  <a:extLst>
                    <a:ext uri="{9D8B030D-6E8A-4147-A177-3AD203B41FA5}">
                      <a16:colId xmlns:a16="http://schemas.microsoft.com/office/drawing/2014/main" val="4009665639"/>
                    </a:ext>
                  </a:extLst>
                </a:gridCol>
                <a:gridCol w="743490">
                  <a:extLst>
                    <a:ext uri="{9D8B030D-6E8A-4147-A177-3AD203B41FA5}">
                      <a16:colId xmlns:a16="http://schemas.microsoft.com/office/drawing/2014/main" val="1395133378"/>
                    </a:ext>
                  </a:extLst>
                </a:gridCol>
              </a:tblGrid>
              <a:tr h="555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Pasmina 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Breed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broj </a:t>
                      </a:r>
                      <a:endParaRPr lang="hr-HR" sz="1200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ndp, g 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2022/2021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± 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masa, kg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weight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dob, m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age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99703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Simentalska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14.493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5712368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sa </a:t>
                      </a:r>
                      <a:r>
                        <a:rPr lang="hr-HR" sz="1100" dirty="0" err="1">
                          <a:effectLst/>
                        </a:rPr>
                        <a:t>simentalskom</a:t>
                      </a:r>
                      <a:r>
                        <a:rPr lang="hr-HR" sz="1100" dirty="0">
                          <a:effectLst/>
                        </a:rPr>
                        <a:t> pasminom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1.487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310248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za proizvodnju mesa i mlijeka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926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35310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Holstein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2.596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4695919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Smeđa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72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3667304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mliječnih pasmina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34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15,3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99042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Angus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163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+33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3217385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 s mesnom pasminom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2.357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592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8411132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mesnih pasmina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329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36449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Limousin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583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676652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Charolais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241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631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375865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Salers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+35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072237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Aubrac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21,0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8377886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Istarsko govedo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128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299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19,6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03003716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Hereford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43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155604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Belgijsko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17,6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592955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Sve / All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23.251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308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18,0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6416763"/>
                  </a:ext>
                </a:extLst>
              </a:tr>
            </a:tbl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53FC9548-9C71-4A39-A242-312FC1033266}"/>
              </a:ext>
            </a:extLst>
          </p:cNvPr>
          <p:cNvSpPr/>
          <p:nvPr/>
        </p:nvSpPr>
        <p:spPr>
          <a:xfrm>
            <a:off x="323528" y="4464299"/>
            <a:ext cx="77048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MP. 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ojedinačno su prikazane pasmine s najmanje 20 zaklanih grla 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breeds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with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least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20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slaughtered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animals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are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given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;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neto dnevni prirast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ndg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net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daily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gain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masa - masa toplih polovica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carcass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weight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dob pri klanju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the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age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months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id="{C947B3B1-0B77-480E-B6D9-23184C6B3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18498"/>
            <a:ext cx="9144000" cy="6883603"/>
          </a:xfrm>
          <a:prstGeom prst="rect">
            <a:avLst/>
          </a:prstGeom>
        </p:spPr>
      </p:pic>
      <p:sp>
        <p:nvSpPr>
          <p:cNvPr id="9" name="Pravokutnik 5">
            <a:extLst>
              <a:ext uri="{FF2B5EF4-FFF2-40B4-BE49-F238E27FC236}">
                <a16:creationId xmlns:a16="http://schemas.microsoft.com/office/drawing/2014/main" id="{B3BB150C-2752-487C-A170-2D43ECF6FABC}"/>
              </a:ext>
            </a:extLst>
          </p:cNvPr>
          <p:cNvSpPr/>
          <p:nvPr/>
        </p:nvSpPr>
        <p:spPr>
          <a:xfrm>
            <a:off x="550040" y="5064243"/>
            <a:ext cx="14494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MP i HAPIH</a:t>
            </a:r>
            <a:endParaRPr lang="hr-HR" sz="1000" dirty="0"/>
          </a:p>
        </p:txBody>
      </p:sp>
      <p:sp>
        <p:nvSpPr>
          <p:cNvPr id="11" name="Pravokutnik 6">
            <a:extLst>
              <a:ext uri="{FF2B5EF4-FFF2-40B4-BE49-F238E27FC236}">
                <a16:creationId xmlns:a16="http://schemas.microsoft.com/office/drawing/2014/main" id="{0801E7D4-ADEB-42BC-986A-313EF7EEC4D4}"/>
              </a:ext>
            </a:extLst>
          </p:cNvPr>
          <p:cNvSpPr/>
          <p:nvPr/>
        </p:nvSpPr>
        <p:spPr>
          <a:xfrm>
            <a:off x="344216" y="3635302"/>
            <a:ext cx="8208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endParaRPr lang="hr-HR" sz="1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1BED636-CF54-442A-9B94-A6173CF6D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309" y="5282731"/>
            <a:ext cx="1847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Pravokutnik 3">
            <a:extLst>
              <a:ext uri="{FF2B5EF4-FFF2-40B4-BE49-F238E27FC236}">
                <a16:creationId xmlns:a16="http://schemas.microsoft.com/office/drawing/2014/main" id="{4814AF12-852B-455A-8590-973A8B9B484E}"/>
              </a:ext>
            </a:extLst>
          </p:cNvPr>
          <p:cNvSpPr/>
          <p:nvPr/>
        </p:nvSpPr>
        <p:spPr>
          <a:xfrm>
            <a:off x="38919" y="105581"/>
            <a:ext cx="86409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16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Hrvatsko uzgojno udruženje </a:t>
            </a:r>
            <a:r>
              <a:rPr lang="hr-HR" sz="16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Salers</a:t>
            </a:r>
            <a:r>
              <a:rPr lang="hr-HR" sz="16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-Croatia </a:t>
            </a:r>
            <a:endParaRPr lang="hr-HR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Stara Kapela 29/A, 10342 Dubrava</a:t>
            </a:r>
            <a:endParaRPr lang="hr-HR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Tel: +385 (0) 98 266 931</a:t>
            </a:r>
            <a:endParaRPr lang="hr-HR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hr-HR" sz="1600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mirko.devcic@salers-croatia.com</a:t>
            </a:r>
            <a:endParaRPr lang="hr-HR" sz="16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endParaRPr lang="hr-HR" sz="1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F7CD3A9D-06C2-45E1-9B80-AD33F7E7C0D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672" y="36503"/>
            <a:ext cx="1440000" cy="144000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1B2FF6-FE42-4D87-91EB-EDDD70A1D59D}"/>
              </a:ext>
            </a:extLst>
          </p:cNvPr>
          <p:cNvSpPr/>
          <p:nvPr/>
        </p:nvSpPr>
        <p:spPr>
          <a:xfrm>
            <a:off x="622640" y="1779915"/>
            <a:ext cx="7405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Tablica 2. Posjednici i krave </a:t>
            </a:r>
            <a:r>
              <a:rPr lang="hr-H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salers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pasmine od 2019 do 2023 godine</a:t>
            </a:r>
            <a:endParaRPr lang="hr-HR" sz="1600" dirty="0"/>
          </a:p>
        </p:txBody>
      </p:sp>
      <p:graphicFrame>
        <p:nvGraphicFramePr>
          <p:cNvPr id="16" name="Tablica 15">
            <a:extLst>
              <a:ext uri="{FF2B5EF4-FFF2-40B4-BE49-F238E27FC236}">
                <a16:creationId xmlns:a16="http://schemas.microsoft.com/office/drawing/2014/main" id="{C68B5451-0CC6-43CB-A53C-F90142A78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86590"/>
              </p:ext>
            </p:extLst>
          </p:nvPr>
        </p:nvGraphicFramePr>
        <p:xfrm>
          <a:off x="827583" y="2165323"/>
          <a:ext cx="7292688" cy="2852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896">
                  <a:extLst>
                    <a:ext uri="{9D8B030D-6E8A-4147-A177-3AD203B41FA5}">
                      <a16:colId xmlns:a16="http://schemas.microsoft.com/office/drawing/2014/main" val="3829609896"/>
                    </a:ext>
                  </a:extLst>
                </a:gridCol>
                <a:gridCol w="2430896">
                  <a:extLst>
                    <a:ext uri="{9D8B030D-6E8A-4147-A177-3AD203B41FA5}">
                      <a16:colId xmlns:a16="http://schemas.microsoft.com/office/drawing/2014/main" val="3863044370"/>
                    </a:ext>
                  </a:extLst>
                </a:gridCol>
                <a:gridCol w="2430896">
                  <a:extLst>
                    <a:ext uri="{9D8B030D-6E8A-4147-A177-3AD203B41FA5}">
                      <a16:colId xmlns:a16="http://schemas.microsoft.com/office/drawing/2014/main" val="1441219613"/>
                    </a:ext>
                  </a:extLst>
                </a:gridCol>
              </a:tblGrid>
              <a:tr h="475496"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Godina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Broj posjednika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Broj krava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25731686"/>
                  </a:ext>
                </a:extLst>
              </a:tr>
              <a:tr h="475496"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86711998"/>
                  </a:ext>
                </a:extLst>
              </a:tr>
              <a:tr h="475496"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15384383"/>
                  </a:ext>
                </a:extLst>
              </a:tr>
              <a:tr h="475496"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19392459"/>
                  </a:ext>
                </a:extLst>
              </a:tr>
              <a:tr h="475496"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1.678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45462154"/>
                  </a:ext>
                </a:extLst>
              </a:tr>
              <a:tr h="475496"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1.670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57263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618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2680f6c8b68_0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21" y="0"/>
            <a:ext cx="9143998" cy="688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680f6c8b68_0_1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br>
              <a:rPr lang="hr-HR" sz="1400">
                <a:solidFill>
                  <a:srgbClr val="000000"/>
                </a:solidFill>
              </a:rPr>
            </a:br>
            <a:endParaRPr sz="1400"/>
          </a:p>
        </p:txBody>
      </p:sp>
      <p:sp>
        <p:nvSpPr>
          <p:cNvPr id="250" name="Google Shape;250;g2680f6c8b68_0_1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hr-HR" sz="1000" b="1"/>
              <a:t>Tablica 21. Klaonička svojstva mladih bikova (A kategorija)  / </a:t>
            </a:r>
            <a:r>
              <a:rPr lang="hr-HR" sz="1000"/>
              <a:t>The slaughter traits of young bulls (A category)</a:t>
            </a:r>
            <a:endParaRPr sz="100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1000"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graphicFrame>
        <p:nvGraphicFramePr>
          <p:cNvPr id="251" name="Google Shape;251;g2680f6c8b68_0_144"/>
          <p:cNvGraphicFramePr/>
          <p:nvPr/>
        </p:nvGraphicFramePr>
        <p:xfrm>
          <a:off x="457201" y="731837"/>
          <a:ext cx="7571175" cy="3705475"/>
        </p:xfrm>
        <a:graphic>
          <a:graphicData uri="http://schemas.openxmlformats.org/drawingml/2006/table">
            <a:tbl>
              <a:tblPr firstRow="1" firstCol="1" bandRow="1" bandCol="1">
                <a:noFill/>
              </a:tblPr>
              <a:tblGrid>
                <a:gridCol w="283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3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5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Pasmina 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Breed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broj 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n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ndp, g 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ndg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 u="none" strike="noStrike" cap="none"/>
                        <a:t>2022/2021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 u="none" strike="noStrike" cap="none"/>
                        <a:t>± g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masa, kg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weight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dob, m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age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Simentalska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14.493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316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sa simentalskom pasminom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1.487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577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za proizvodnju mesa i mlijeka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926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562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Holstein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2.596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559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Smeđa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72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569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mliječnih pasmina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34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275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15,3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Angus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163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554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+33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 s mesnom pasminom 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2.357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313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mesnih pasmina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329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615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+21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332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Limousin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583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+25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320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Charolais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241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631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335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Salers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147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556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+35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Aubrac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511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-26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325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21,0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Istarsko govedo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128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508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-12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19,6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Hereford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43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547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Belgijsko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315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Sve / All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23.251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572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52" name="Google Shape;252;g2680f6c8b68_0_144"/>
          <p:cNvSpPr/>
          <p:nvPr/>
        </p:nvSpPr>
        <p:spPr>
          <a:xfrm>
            <a:off x="323528" y="4464299"/>
            <a:ext cx="770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Izvor / Source: MP. Pojedinačno su prikazane pasmine s najmanje 20 zaklanih grla  / breeds with at least 20 slaughtered animals are given; </a:t>
            </a: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ndp - neto dnevni prirast / ndg - net daily gain, masa - masa toplih polovica / carcass weight, dob pri klanju - the age at slaughter in months</a:t>
            </a: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3" name="Google Shape;253;g2680f6c8b68_0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48" y="34919"/>
            <a:ext cx="9143998" cy="688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680f6c8b68_0_144"/>
          <p:cNvSpPr/>
          <p:nvPr/>
        </p:nvSpPr>
        <p:spPr>
          <a:xfrm>
            <a:off x="395536" y="5931496"/>
            <a:ext cx="184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2680f6c8b68_0_144"/>
          <p:cNvSpPr/>
          <p:nvPr/>
        </p:nvSpPr>
        <p:spPr>
          <a:xfrm>
            <a:off x="395536" y="99066"/>
            <a:ext cx="8640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7" name="Google Shape;257;g2680f6c8b68_0_144"/>
          <p:cNvSpPr txBox="1"/>
          <p:nvPr/>
        </p:nvSpPr>
        <p:spPr>
          <a:xfrm>
            <a:off x="796775" y="650738"/>
            <a:ext cx="39765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Tablica 4">
            <a:extLst>
              <a:ext uri="{FF2B5EF4-FFF2-40B4-BE49-F238E27FC236}">
                <a16:creationId xmlns:a16="http://schemas.microsoft.com/office/drawing/2014/main" id="{53E97D59-6584-4429-A27F-861BA0099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243486"/>
              </p:ext>
            </p:extLst>
          </p:nvPr>
        </p:nvGraphicFramePr>
        <p:xfrm>
          <a:off x="927155" y="1288912"/>
          <a:ext cx="7795714" cy="292196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933666">
                  <a:extLst>
                    <a:ext uri="{9D8B030D-6E8A-4147-A177-3AD203B41FA5}">
                      <a16:colId xmlns:a16="http://schemas.microsoft.com/office/drawing/2014/main" val="2382221808"/>
                    </a:ext>
                  </a:extLst>
                </a:gridCol>
                <a:gridCol w="887151">
                  <a:extLst>
                    <a:ext uri="{9D8B030D-6E8A-4147-A177-3AD203B41FA5}">
                      <a16:colId xmlns:a16="http://schemas.microsoft.com/office/drawing/2014/main" val="1629637738"/>
                    </a:ext>
                  </a:extLst>
                </a:gridCol>
                <a:gridCol w="1213043">
                  <a:extLst>
                    <a:ext uri="{9D8B030D-6E8A-4147-A177-3AD203B41FA5}">
                      <a16:colId xmlns:a16="http://schemas.microsoft.com/office/drawing/2014/main" val="2353449606"/>
                    </a:ext>
                  </a:extLst>
                </a:gridCol>
                <a:gridCol w="1213043">
                  <a:extLst>
                    <a:ext uri="{9D8B030D-6E8A-4147-A177-3AD203B41FA5}">
                      <a16:colId xmlns:a16="http://schemas.microsoft.com/office/drawing/2014/main" val="3983465621"/>
                    </a:ext>
                  </a:extLst>
                </a:gridCol>
                <a:gridCol w="1548811">
                  <a:extLst>
                    <a:ext uri="{9D8B030D-6E8A-4147-A177-3AD203B41FA5}">
                      <a16:colId xmlns:a16="http://schemas.microsoft.com/office/drawing/2014/main" val="2528905428"/>
                    </a:ext>
                  </a:extLst>
                </a:gridCol>
              </a:tblGrid>
              <a:tr h="100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6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Godina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6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broj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n</a:t>
                      </a: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6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200 dana*, kg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6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365 dana*, kg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6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dnevni prirast**, 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7818267"/>
                  </a:ext>
                </a:extLst>
              </a:tr>
              <a:tr h="3825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2020</a:t>
                      </a: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71029"/>
                  </a:ext>
                </a:extLst>
              </a:tr>
              <a:tr h="3825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8</a:t>
                      </a: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219</a:t>
                      </a: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1.598</a:t>
                      </a: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7918940"/>
                  </a:ext>
                </a:extLst>
              </a:tr>
              <a:tr h="3825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227</a:t>
                      </a: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1.193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6275304"/>
                  </a:ext>
                </a:extLst>
              </a:tr>
              <a:tr h="3825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6</a:t>
                      </a: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255</a:t>
                      </a: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419</a:t>
                      </a: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996</a:t>
                      </a: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6721441"/>
                  </a:ext>
                </a:extLst>
              </a:tr>
              <a:tr h="3825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Sve </a:t>
                      </a: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946</a:t>
                      </a:r>
                      <a:endParaRPr lang="hr-HR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105002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67BFE081-D3B7-4CFD-AB37-DD97AD3464E6}"/>
              </a:ext>
            </a:extLst>
          </p:cNvPr>
          <p:cNvSpPr>
            <a:spLocks noGrp="1" noChangeArrowheads="1"/>
          </p:cNvSpPr>
          <p:nvPr>
            <p:ph type="body" idx="2"/>
          </p:nvPr>
        </p:nvSpPr>
        <p:spPr bwMode="auto">
          <a:xfrm>
            <a:off x="738456" y="800501"/>
            <a:ext cx="59766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hr-HR" altLang="sr-Latn-RS" sz="1100" b="1" i="0" u="none" strike="noStrike" cap="none" normalizeH="0" baseline="0" dirty="0" bmk="">
                <a:ln>
                  <a:noFill/>
                </a:ln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Tablica 3. </a:t>
            </a:r>
            <a:r>
              <a:rPr kumimoji="0" lang="hr-HR" altLang="sr-Latn-RS" sz="1600" i="0" u="none" strike="noStrike" cap="none" normalizeH="0" baseline="0" dirty="0" bmk="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Rezultati </a:t>
            </a:r>
            <a:r>
              <a:rPr kumimoji="0" lang="hr-HR" altLang="sr-Latn-RS" sz="1600" i="0" u="none" strike="noStrike" cap="none" normalizeH="0" baseline="0" dirty="0" err="1" bmk="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performance</a:t>
            </a:r>
            <a:r>
              <a:rPr kumimoji="0" lang="hr-HR" altLang="sr-Latn-RS" sz="1600" i="0" u="none" strike="noStrike" cap="none" normalizeH="0" baseline="0" dirty="0" bmk="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testa bikova prema pasmini</a:t>
            </a:r>
            <a:r>
              <a:rPr kumimoji="0" lang="hr-HR" altLang="sr-Latn-RS" sz="1600" i="0" u="none" strike="noStrike" cap="none" normalizeH="0" baseline="0" dirty="0" bmk="_Hlk128647708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hr-HR" altLang="sr-Latn-RS" sz="16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3CE02839-13E1-4BA6-BFE9-FF43F1E5ED2C}"/>
              </a:ext>
            </a:extLst>
          </p:cNvPr>
          <p:cNvSpPr/>
          <p:nvPr/>
        </p:nvSpPr>
        <p:spPr>
          <a:xfrm>
            <a:off x="714328" y="5536567"/>
            <a:ext cx="63823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Izvor: HAPIH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*korigirana vrijednost prema ICAR-u, ** testno razdoblje - 165 dana,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angus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bikovi su iz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pašnog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sustava uzgoja</a:t>
            </a:r>
            <a:endParaRPr lang="hr-HR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2680f6c8b68_0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21" y="0"/>
            <a:ext cx="9143998" cy="688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680f6c8b68_0_1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br>
              <a:rPr lang="hr-HR" sz="1400">
                <a:solidFill>
                  <a:srgbClr val="000000"/>
                </a:solidFill>
              </a:rPr>
            </a:br>
            <a:endParaRPr sz="1400"/>
          </a:p>
        </p:txBody>
      </p:sp>
      <p:sp>
        <p:nvSpPr>
          <p:cNvPr id="250" name="Google Shape;250;g2680f6c8b68_0_1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hr-HR" sz="1000" b="1"/>
              <a:t>Tablica 21. Klaonička svojstva mladih bikova (A kategorija)  / </a:t>
            </a:r>
            <a:r>
              <a:rPr lang="hr-HR" sz="1000"/>
              <a:t>The slaughter traits of young bulls (A category)</a:t>
            </a:r>
            <a:endParaRPr sz="100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1000"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graphicFrame>
        <p:nvGraphicFramePr>
          <p:cNvPr id="251" name="Google Shape;251;g2680f6c8b68_0_144"/>
          <p:cNvGraphicFramePr/>
          <p:nvPr/>
        </p:nvGraphicFramePr>
        <p:xfrm>
          <a:off x="457201" y="731837"/>
          <a:ext cx="7571175" cy="3705475"/>
        </p:xfrm>
        <a:graphic>
          <a:graphicData uri="http://schemas.openxmlformats.org/drawingml/2006/table">
            <a:tbl>
              <a:tblPr firstRow="1" firstCol="1" bandRow="1" bandCol="1">
                <a:noFill/>
              </a:tblPr>
              <a:tblGrid>
                <a:gridCol w="283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3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5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Pasmina 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Breed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broj 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n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ndp, g 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ndg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 u="none" strike="noStrike" cap="none"/>
                        <a:t>2022/2021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 u="none" strike="noStrike" cap="none"/>
                        <a:t>± g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masa, kg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weight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dob, m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age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Simentalska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14.493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316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sa simentalskom pasminom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1.487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577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za proizvodnju mesa i mlijeka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926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562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Holstein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2.596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559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Smeđa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72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569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mliječnih pasmina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34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275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15,3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Angus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163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554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+33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 s mesnom pasminom 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2.357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313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mesnih pasmina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329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615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+21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332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Limousin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583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+25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320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Charolais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241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631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335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Salers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147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556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+35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Aubrac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511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-26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325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21,0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Istarsko govedo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128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508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-12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19,6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Hereford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43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547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Belgijsko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315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Sve / All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23.251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572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52" name="Google Shape;252;g2680f6c8b68_0_144"/>
          <p:cNvSpPr/>
          <p:nvPr/>
        </p:nvSpPr>
        <p:spPr>
          <a:xfrm>
            <a:off x="323528" y="4464299"/>
            <a:ext cx="770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Izvor / Source: MP. Pojedinačno su prikazane pasmine s najmanje 20 zaklanih grla  / breeds with at least 20 slaughtered animals are given; </a:t>
            </a: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ndp - neto dnevni prirast / ndg - net daily gain, masa - masa toplih polovica / carcass weight, dob pri klanju - the age at slaughter in months</a:t>
            </a: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3" name="Google Shape;253;g2680f6c8b68_0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48" y="34919"/>
            <a:ext cx="9143998" cy="688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680f6c8b68_0_144"/>
          <p:cNvSpPr/>
          <p:nvPr/>
        </p:nvSpPr>
        <p:spPr>
          <a:xfrm>
            <a:off x="395536" y="5931496"/>
            <a:ext cx="184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2680f6c8b68_0_144"/>
          <p:cNvSpPr/>
          <p:nvPr/>
        </p:nvSpPr>
        <p:spPr>
          <a:xfrm>
            <a:off x="395536" y="99066"/>
            <a:ext cx="8640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7" name="Google Shape;257;g2680f6c8b68_0_144"/>
          <p:cNvSpPr txBox="1"/>
          <p:nvPr/>
        </p:nvSpPr>
        <p:spPr>
          <a:xfrm>
            <a:off x="796775" y="650738"/>
            <a:ext cx="39765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7BFE081-D3B7-4CFD-AB37-DD97AD3464E6}"/>
              </a:ext>
            </a:extLst>
          </p:cNvPr>
          <p:cNvSpPr>
            <a:spLocks noGrp="1" noChangeArrowheads="1"/>
          </p:cNvSpPr>
          <p:nvPr>
            <p:ph type="body" idx="2"/>
          </p:nvPr>
        </p:nvSpPr>
        <p:spPr bwMode="auto">
          <a:xfrm>
            <a:off x="732477" y="674365"/>
            <a:ext cx="59766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hr-HR" altLang="sr-Latn-RS" sz="1100" b="1" i="0" u="none" strike="noStrike" cap="none" normalizeH="0" baseline="0" dirty="0" bmk="">
                <a:ln>
                  <a:noFill/>
                </a:ln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Tablica 4. </a:t>
            </a:r>
            <a:r>
              <a:rPr lang="hr-H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Klaonička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svojstva mladih bikova </a:t>
            </a:r>
            <a:r>
              <a:rPr lang="hr-H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salers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pasmine</a:t>
            </a:r>
            <a:r>
              <a:rPr kumimoji="0" lang="hr-HR" altLang="sr-Latn-RS" sz="1600" i="0" u="none" strike="noStrike" cap="none" normalizeH="0" baseline="0" dirty="0" bmk="_Hlk128647708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hr-HR" altLang="sr-Latn-RS" sz="16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3CE02839-13E1-4BA6-BFE9-FF43F1E5ED2C}"/>
              </a:ext>
            </a:extLst>
          </p:cNvPr>
          <p:cNvSpPr/>
          <p:nvPr/>
        </p:nvSpPr>
        <p:spPr>
          <a:xfrm>
            <a:off x="642000" y="5774428"/>
            <a:ext cx="63823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Izvor: MP</a:t>
            </a:r>
            <a:endParaRPr lang="hr-HR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61AE74CC-D353-462B-995B-27C67B3F0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587803"/>
              </p:ext>
            </p:extLst>
          </p:nvPr>
        </p:nvGraphicFramePr>
        <p:xfrm>
          <a:off x="642000" y="1003283"/>
          <a:ext cx="7039665" cy="4836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933">
                  <a:extLst>
                    <a:ext uri="{9D8B030D-6E8A-4147-A177-3AD203B41FA5}">
                      <a16:colId xmlns:a16="http://schemas.microsoft.com/office/drawing/2014/main" val="866801730"/>
                    </a:ext>
                  </a:extLst>
                </a:gridCol>
                <a:gridCol w="1407933">
                  <a:extLst>
                    <a:ext uri="{9D8B030D-6E8A-4147-A177-3AD203B41FA5}">
                      <a16:colId xmlns:a16="http://schemas.microsoft.com/office/drawing/2014/main" val="521652624"/>
                    </a:ext>
                  </a:extLst>
                </a:gridCol>
                <a:gridCol w="1070603">
                  <a:extLst>
                    <a:ext uri="{9D8B030D-6E8A-4147-A177-3AD203B41FA5}">
                      <a16:colId xmlns:a16="http://schemas.microsoft.com/office/drawing/2014/main" val="3509587752"/>
                    </a:ext>
                  </a:extLst>
                </a:gridCol>
                <a:gridCol w="1745263">
                  <a:extLst>
                    <a:ext uri="{9D8B030D-6E8A-4147-A177-3AD203B41FA5}">
                      <a16:colId xmlns:a16="http://schemas.microsoft.com/office/drawing/2014/main" val="1865596727"/>
                    </a:ext>
                  </a:extLst>
                </a:gridCol>
                <a:gridCol w="1407933">
                  <a:extLst>
                    <a:ext uri="{9D8B030D-6E8A-4147-A177-3AD203B41FA5}">
                      <a16:colId xmlns:a16="http://schemas.microsoft.com/office/drawing/2014/main" val="1963066036"/>
                    </a:ext>
                  </a:extLst>
                </a:gridCol>
              </a:tblGrid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Godina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Broj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err="1"/>
                        <a:t>Ndp.g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Masa toplih </a:t>
                      </a:r>
                      <a:r>
                        <a:rPr lang="hr-HR" sz="2400" dirty="0" err="1"/>
                        <a:t>polovica,kg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Dob, mjeseci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881181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308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17,7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779876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18,4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773605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17,8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324543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556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17,8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415557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598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336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18,7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400574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400" dirty="0"/>
                        <a:t>Ukupno/ prosječno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548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18,1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031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727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2680f6c8b68_0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21" y="0"/>
            <a:ext cx="9143998" cy="688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680f6c8b68_0_1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br>
              <a:rPr lang="hr-HR" sz="1400">
                <a:solidFill>
                  <a:srgbClr val="000000"/>
                </a:solidFill>
              </a:rPr>
            </a:br>
            <a:endParaRPr sz="1400"/>
          </a:p>
        </p:txBody>
      </p:sp>
      <p:sp>
        <p:nvSpPr>
          <p:cNvPr id="250" name="Google Shape;250;g2680f6c8b68_0_1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hr-HR" sz="1000" b="1"/>
              <a:t>Tablica 21. Klaonička svojstva mladih bikova (A kategorija)  / </a:t>
            </a:r>
            <a:r>
              <a:rPr lang="hr-HR" sz="1000"/>
              <a:t>The slaughter traits of young bulls (A category)</a:t>
            </a:r>
            <a:endParaRPr sz="100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1000"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graphicFrame>
        <p:nvGraphicFramePr>
          <p:cNvPr id="251" name="Google Shape;251;g2680f6c8b68_0_144"/>
          <p:cNvGraphicFramePr/>
          <p:nvPr/>
        </p:nvGraphicFramePr>
        <p:xfrm>
          <a:off x="457201" y="731837"/>
          <a:ext cx="7571175" cy="3705475"/>
        </p:xfrm>
        <a:graphic>
          <a:graphicData uri="http://schemas.openxmlformats.org/drawingml/2006/table">
            <a:tbl>
              <a:tblPr firstRow="1" firstCol="1" bandRow="1" bandCol="1">
                <a:noFill/>
              </a:tblPr>
              <a:tblGrid>
                <a:gridCol w="283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3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5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Pasmina 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Breed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broj 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n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ndp, g 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ndg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 u="none" strike="noStrike" cap="none"/>
                        <a:t>2022/2021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 u="none" strike="noStrike" cap="none"/>
                        <a:t>± g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masa, kg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weight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dob, m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age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Simentalska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14.493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316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sa simentalskom pasminom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1.487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577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za proizvodnju mesa i mlijeka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926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562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Holstein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2.596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559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Smeđa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72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569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mliječnih pasmina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34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275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15,3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Angus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163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554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+33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 s mesnom pasminom 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2.357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313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mesnih pasmina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329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615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+21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332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Limousin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583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+25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320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Charolais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241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631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335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Salers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147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556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+35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Aubrac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511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-26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325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21,0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Istarsko govedo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128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508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-12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19,6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Hereford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43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547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Belgijsko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315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Sve / All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23.251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572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52" name="Google Shape;252;g2680f6c8b68_0_144"/>
          <p:cNvSpPr/>
          <p:nvPr/>
        </p:nvSpPr>
        <p:spPr>
          <a:xfrm>
            <a:off x="323528" y="4464299"/>
            <a:ext cx="770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Izvor / Source: MP. Pojedinačno su prikazane pasmine s najmanje 20 zaklanih grla  / breeds with at least 20 slaughtered animals are given; </a:t>
            </a: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ndp - neto dnevni prirast / ndg - net daily gain, masa - masa toplih polovica / carcass weight, dob pri klanju - the age at slaughter in months</a:t>
            </a: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3" name="Google Shape;253;g2680f6c8b68_0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48" y="34919"/>
            <a:ext cx="9143998" cy="688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680f6c8b68_0_144"/>
          <p:cNvSpPr/>
          <p:nvPr/>
        </p:nvSpPr>
        <p:spPr>
          <a:xfrm>
            <a:off x="395536" y="5931496"/>
            <a:ext cx="184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2680f6c8b68_0_144"/>
          <p:cNvSpPr/>
          <p:nvPr/>
        </p:nvSpPr>
        <p:spPr>
          <a:xfrm>
            <a:off x="395536" y="99066"/>
            <a:ext cx="8640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7" name="Google Shape;257;g2680f6c8b68_0_144"/>
          <p:cNvSpPr txBox="1"/>
          <p:nvPr/>
        </p:nvSpPr>
        <p:spPr>
          <a:xfrm>
            <a:off x="796775" y="650738"/>
            <a:ext cx="39765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7BFE081-D3B7-4CFD-AB37-DD97AD3464E6}"/>
              </a:ext>
            </a:extLst>
          </p:cNvPr>
          <p:cNvSpPr>
            <a:spLocks noGrp="1" noChangeArrowheads="1"/>
          </p:cNvSpPr>
          <p:nvPr>
            <p:ph type="body" idx="2"/>
          </p:nvPr>
        </p:nvSpPr>
        <p:spPr bwMode="auto">
          <a:xfrm>
            <a:off x="738456" y="800501"/>
            <a:ext cx="63823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hr-HR" altLang="sr-Latn-RS" sz="1100" b="1" i="0" u="none" strike="noStrike" cap="none" normalizeH="0" baseline="0" dirty="0" bmk="">
                <a:ln>
                  <a:noFill/>
                </a:ln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Tablica 5. </a:t>
            </a:r>
            <a:r>
              <a:rPr lang="hr-H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Klaonička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svojstva teladi (V kategorija) </a:t>
            </a:r>
            <a:r>
              <a:rPr lang="hr-H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salers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pasmine</a:t>
            </a:r>
            <a:r>
              <a:rPr kumimoji="0" lang="hr-HR" altLang="sr-Latn-RS" sz="1600" i="0" u="none" strike="noStrike" cap="none" normalizeH="0" baseline="0" dirty="0" bmk="_Hlk128647708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hr-HR" altLang="sr-Latn-RS" sz="16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3CE02839-13E1-4BA6-BFE9-FF43F1E5ED2C}"/>
              </a:ext>
            </a:extLst>
          </p:cNvPr>
          <p:cNvSpPr/>
          <p:nvPr/>
        </p:nvSpPr>
        <p:spPr>
          <a:xfrm>
            <a:off x="648549" y="5351837"/>
            <a:ext cx="63823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Izvor: MP</a:t>
            </a:r>
            <a:endParaRPr lang="hr-HR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61AE74CC-D353-462B-995B-27C67B3F0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466386"/>
              </p:ext>
            </p:extLst>
          </p:nvPr>
        </p:nvGraphicFramePr>
        <p:xfrm>
          <a:off x="943412" y="1178212"/>
          <a:ext cx="7039665" cy="4198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933">
                  <a:extLst>
                    <a:ext uri="{9D8B030D-6E8A-4147-A177-3AD203B41FA5}">
                      <a16:colId xmlns:a16="http://schemas.microsoft.com/office/drawing/2014/main" val="866801730"/>
                    </a:ext>
                  </a:extLst>
                </a:gridCol>
                <a:gridCol w="1407933">
                  <a:extLst>
                    <a:ext uri="{9D8B030D-6E8A-4147-A177-3AD203B41FA5}">
                      <a16:colId xmlns:a16="http://schemas.microsoft.com/office/drawing/2014/main" val="521652624"/>
                    </a:ext>
                  </a:extLst>
                </a:gridCol>
                <a:gridCol w="1150153">
                  <a:extLst>
                    <a:ext uri="{9D8B030D-6E8A-4147-A177-3AD203B41FA5}">
                      <a16:colId xmlns:a16="http://schemas.microsoft.com/office/drawing/2014/main" val="350958775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865596727"/>
                    </a:ext>
                  </a:extLst>
                </a:gridCol>
                <a:gridCol w="1201438">
                  <a:extLst>
                    <a:ext uri="{9D8B030D-6E8A-4147-A177-3AD203B41FA5}">
                      <a16:colId xmlns:a16="http://schemas.microsoft.com/office/drawing/2014/main" val="1963066036"/>
                    </a:ext>
                  </a:extLst>
                </a:gridCol>
              </a:tblGrid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Godina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Broj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err="1"/>
                        <a:t>Ndp.g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Masa toplih </a:t>
                      </a:r>
                      <a:r>
                        <a:rPr lang="hr-HR" sz="2400" dirty="0" err="1"/>
                        <a:t>polovica,kg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dob, mjeseci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881181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589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773605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6,0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324543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415557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400574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Ukupno/ prosječno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309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6,0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012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91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2680f6c8b68_0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21" y="0"/>
            <a:ext cx="9143998" cy="688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680f6c8b68_0_1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br>
              <a:rPr lang="hr-HR" sz="1400">
                <a:solidFill>
                  <a:srgbClr val="000000"/>
                </a:solidFill>
              </a:rPr>
            </a:br>
            <a:endParaRPr sz="1400"/>
          </a:p>
        </p:txBody>
      </p:sp>
      <p:sp>
        <p:nvSpPr>
          <p:cNvPr id="250" name="Google Shape;250;g2680f6c8b68_0_1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hr-HR" sz="1000" b="1"/>
              <a:t>Tablica 21. Klaonička svojstva mladih bikova (A kategorija)  / </a:t>
            </a:r>
            <a:r>
              <a:rPr lang="hr-HR" sz="1000"/>
              <a:t>The slaughter traits of young bulls (A category)</a:t>
            </a:r>
            <a:endParaRPr sz="100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1000"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graphicFrame>
        <p:nvGraphicFramePr>
          <p:cNvPr id="251" name="Google Shape;251;g2680f6c8b68_0_144"/>
          <p:cNvGraphicFramePr/>
          <p:nvPr/>
        </p:nvGraphicFramePr>
        <p:xfrm>
          <a:off x="457201" y="731837"/>
          <a:ext cx="7571175" cy="3705475"/>
        </p:xfrm>
        <a:graphic>
          <a:graphicData uri="http://schemas.openxmlformats.org/drawingml/2006/table">
            <a:tbl>
              <a:tblPr firstRow="1" firstCol="1" bandRow="1" bandCol="1">
                <a:noFill/>
              </a:tblPr>
              <a:tblGrid>
                <a:gridCol w="283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3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5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Pasmina 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Breed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broj 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n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ndp, g 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ndg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 u="none" strike="noStrike" cap="none"/>
                        <a:t>2022/2021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 u="none" strike="noStrike" cap="none"/>
                        <a:t>± g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masa, kg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weight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dob, m</a:t>
                      </a:r>
                      <a:endParaRPr sz="1200" u="none" strike="noStrike" cap="none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age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Simentalska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14.493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316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sa simentalskom pasminom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1.487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577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za proizvodnju mesa i mlijeka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926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562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Holstein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2.596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559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Smeđa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72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569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mliječnih pasmina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34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275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15,3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Angus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163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554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+33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 s mesnom pasminom 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2.357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313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Križanac mesnih pasmina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329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615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+21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332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Limousin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583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+25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320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Charolais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241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631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335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Salers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147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556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+35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Aubrac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511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-26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325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21,0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Istarsko govedo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128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508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-12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299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19,6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Hereford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43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547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-1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Belgijsko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593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+1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315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17,6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Sve / All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23.251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572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 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308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100" u="none" strike="noStrike" cap="none"/>
                        <a:t>18,0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52" name="Google Shape;252;g2680f6c8b68_0_144"/>
          <p:cNvSpPr/>
          <p:nvPr/>
        </p:nvSpPr>
        <p:spPr>
          <a:xfrm>
            <a:off x="323528" y="4464299"/>
            <a:ext cx="770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Izvor / Source: MP. Pojedinačno su prikazane pasmine s najmanje 20 zaklanih grla  / breeds with at least 20 slaughtered animals are given; </a:t>
            </a: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ndp - neto dnevni prirast / ndg - net daily gain, masa - masa toplih polovica / carcass weight, dob pri klanju - the age at slaughter in months</a:t>
            </a: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3" name="Google Shape;253;g2680f6c8b68_0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48" y="34919"/>
            <a:ext cx="9143998" cy="688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680f6c8b68_0_144"/>
          <p:cNvSpPr/>
          <p:nvPr/>
        </p:nvSpPr>
        <p:spPr>
          <a:xfrm>
            <a:off x="395536" y="5931496"/>
            <a:ext cx="184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2680f6c8b68_0_144"/>
          <p:cNvSpPr/>
          <p:nvPr/>
        </p:nvSpPr>
        <p:spPr>
          <a:xfrm>
            <a:off x="395536" y="99066"/>
            <a:ext cx="8640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7" name="Google Shape;257;g2680f6c8b68_0_144"/>
          <p:cNvSpPr txBox="1"/>
          <p:nvPr/>
        </p:nvSpPr>
        <p:spPr>
          <a:xfrm>
            <a:off x="796775" y="650738"/>
            <a:ext cx="39765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7BFE081-D3B7-4CFD-AB37-DD97AD3464E6}"/>
              </a:ext>
            </a:extLst>
          </p:cNvPr>
          <p:cNvSpPr>
            <a:spLocks noGrp="1" noChangeArrowheads="1"/>
          </p:cNvSpPr>
          <p:nvPr>
            <p:ph type="body" idx="2"/>
          </p:nvPr>
        </p:nvSpPr>
        <p:spPr bwMode="auto">
          <a:xfrm>
            <a:off x="738456" y="800501"/>
            <a:ext cx="68578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hr-HR" altLang="sr-Latn-RS" sz="1100" b="1" i="0" u="none" strike="noStrike" cap="none" normalizeH="0" baseline="0" dirty="0" bmk="">
                <a:ln>
                  <a:noFill/>
                </a:ln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Tablica 6. Klase mesa mladih bikova (A kategorija) </a:t>
            </a:r>
            <a:r>
              <a:rPr lang="hr-H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salers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pasmine, %</a:t>
            </a:r>
            <a:r>
              <a:rPr kumimoji="0" lang="hr-HR" altLang="sr-Latn-RS" sz="1600" i="0" u="none" strike="noStrike" cap="none" normalizeH="0" baseline="0" dirty="0" bmk="_Hlk128647708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hr-HR" altLang="sr-Latn-RS" sz="16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3CE02839-13E1-4BA6-BFE9-FF43F1E5ED2C}"/>
              </a:ext>
            </a:extLst>
          </p:cNvPr>
          <p:cNvSpPr/>
          <p:nvPr/>
        </p:nvSpPr>
        <p:spPr>
          <a:xfrm>
            <a:off x="714328" y="5536567"/>
            <a:ext cx="63823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Izvor: MP</a:t>
            </a:r>
            <a:endParaRPr lang="hr-HR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61AE74CC-D353-462B-995B-27C67B3F0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252210"/>
              </p:ext>
            </p:extLst>
          </p:nvPr>
        </p:nvGraphicFramePr>
        <p:xfrm>
          <a:off x="822005" y="1417638"/>
          <a:ext cx="7039668" cy="3828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278">
                  <a:extLst>
                    <a:ext uri="{9D8B030D-6E8A-4147-A177-3AD203B41FA5}">
                      <a16:colId xmlns:a16="http://schemas.microsoft.com/office/drawing/2014/main" val="866801730"/>
                    </a:ext>
                  </a:extLst>
                </a:gridCol>
                <a:gridCol w="1173278">
                  <a:extLst>
                    <a:ext uri="{9D8B030D-6E8A-4147-A177-3AD203B41FA5}">
                      <a16:colId xmlns:a16="http://schemas.microsoft.com/office/drawing/2014/main" val="521652624"/>
                    </a:ext>
                  </a:extLst>
                </a:gridCol>
                <a:gridCol w="1173278">
                  <a:extLst>
                    <a:ext uri="{9D8B030D-6E8A-4147-A177-3AD203B41FA5}">
                      <a16:colId xmlns:a16="http://schemas.microsoft.com/office/drawing/2014/main" val="3509587752"/>
                    </a:ext>
                  </a:extLst>
                </a:gridCol>
                <a:gridCol w="1173278">
                  <a:extLst>
                    <a:ext uri="{9D8B030D-6E8A-4147-A177-3AD203B41FA5}">
                      <a16:colId xmlns:a16="http://schemas.microsoft.com/office/drawing/2014/main" val="1865596727"/>
                    </a:ext>
                  </a:extLst>
                </a:gridCol>
                <a:gridCol w="1173278">
                  <a:extLst>
                    <a:ext uri="{9D8B030D-6E8A-4147-A177-3AD203B41FA5}">
                      <a16:colId xmlns:a16="http://schemas.microsoft.com/office/drawing/2014/main" val="1963066036"/>
                    </a:ext>
                  </a:extLst>
                </a:gridCol>
                <a:gridCol w="1173278">
                  <a:extLst>
                    <a:ext uri="{9D8B030D-6E8A-4147-A177-3AD203B41FA5}">
                      <a16:colId xmlns:a16="http://schemas.microsoft.com/office/drawing/2014/main" val="2775610355"/>
                    </a:ext>
                  </a:extLst>
                </a:gridCol>
              </a:tblGrid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Godina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881181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73,9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779876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19,8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48,1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773605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15,3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44,7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14,1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324543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18,4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54,4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15,6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415557"/>
                  </a:ext>
                </a:extLst>
              </a:tr>
              <a:tr h="638115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5,6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67,1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400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572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144000" cy="68836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br>
              <a:rPr lang="hr-HR" altLang="sr-Latn-RS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hr-HR" sz="1400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39C4B5EA-4EC6-408F-8B2A-27FDA2632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 err="1"/>
              <a:t>Tablica</a:t>
            </a:r>
            <a:r>
              <a:rPr lang="en-US" sz="1000" b="1" dirty="0"/>
              <a:t> 21. </a:t>
            </a:r>
            <a:r>
              <a:rPr lang="en-US" sz="1000" b="1" dirty="0" err="1"/>
              <a:t>Klaonička</a:t>
            </a:r>
            <a:r>
              <a:rPr lang="en-US" sz="1000" b="1" dirty="0"/>
              <a:t> </a:t>
            </a:r>
            <a:r>
              <a:rPr lang="en-US" sz="1000" b="1" dirty="0" err="1"/>
              <a:t>svojstva</a:t>
            </a:r>
            <a:r>
              <a:rPr lang="en-US" sz="1000" b="1" dirty="0"/>
              <a:t> </a:t>
            </a:r>
            <a:r>
              <a:rPr lang="en-US" sz="1000" b="1" dirty="0" err="1"/>
              <a:t>mladih</a:t>
            </a:r>
            <a:r>
              <a:rPr lang="en-US" sz="1000" b="1" dirty="0"/>
              <a:t> </a:t>
            </a:r>
            <a:r>
              <a:rPr lang="en-US" sz="1000" b="1" dirty="0" err="1"/>
              <a:t>bikova</a:t>
            </a:r>
            <a:r>
              <a:rPr lang="en-US" sz="1000" b="1" dirty="0"/>
              <a:t> (A </a:t>
            </a:r>
            <a:r>
              <a:rPr lang="en-US" sz="1000" b="1" dirty="0" err="1"/>
              <a:t>kategorija</a:t>
            </a:r>
            <a:r>
              <a:rPr lang="en-US" sz="1000" b="1" dirty="0"/>
              <a:t>)  / </a:t>
            </a:r>
            <a:r>
              <a:rPr lang="en-US" sz="1000" dirty="0"/>
              <a:t>The slaughter traits of young bulls (A category)</a:t>
            </a:r>
            <a:endParaRPr lang="hr-HR" sz="1000" dirty="0"/>
          </a:p>
          <a:p>
            <a:pPr marL="0" indent="0">
              <a:buNone/>
            </a:pPr>
            <a:endParaRPr lang="hr-HR" sz="1000" b="1" dirty="0"/>
          </a:p>
          <a:p>
            <a:endParaRPr lang="hr-HR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38D1212A-F1A0-4CF8-AE2C-9134672F4C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1" y="731837"/>
          <a:ext cx="7571181" cy="370529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33136">
                  <a:extLst>
                    <a:ext uri="{9D8B030D-6E8A-4147-A177-3AD203B41FA5}">
                      <a16:colId xmlns:a16="http://schemas.microsoft.com/office/drawing/2014/main" val="399099020"/>
                    </a:ext>
                  </a:extLst>
                </a:gridCol>
                <a:gridCol w="1069051">
                  <a:extLst>
                    <a:ext uri="{9D8B030D-6E8A-4147-A177-3AD203B41FA5}">
                      <a16:colId xmlns:a16="http://schemas.microsoft.com/office/drawing/2014/main" val="1823409368"/>
                    </a:ext>
                  </a:extLst>
                </a:gridCol>
                <a:gridCol w="661721">
                  <a:extLst>
                    <a:ext uri="{9D8B030D-6E8A-4147-A177-3AD203B41FA5}">
                      <a16:colId xmlns:a16="http://schemas.microsoft.com/office/drawing/2014/main" val="3870610338"/>
                    </a:ext>
                  </a:extLst>
                </a:gridCol>
                <a:gridCol w="590552">
                  <a:extLst>
                    <a:ext uri="{9D8B030D-6E8A-4147-A177-3AD203B41FA5}">
                      <a16:colId xmlns:a16="http://schemas.microsoft.com/office/drawing/2014/main" val="1778907349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1029858537"/>
                    </a:ext>
                  </a:extLst>
                </a:gridCol>
                <a:gridCol w="801031">
                  <a:extLst>
                    <a:ext uri="{9D8B030D-6E8A-4147-A177-3AD203B41FA5}">
                      <a16:colId xmlns:a16="http://schemas.microsoft.com/office/drawing/2014/main" val="4009665639"/>
                    </a:ext>
                  </a:extLst>
                </a:gridCol>
                <a:gridCol w="743490">
                  <a:extLst>
                    <a:ext uri="{9D8B030D-6E8A-4147-A177-3AD203B41FA5}">
                      <a16:colId xmlns:a16="http://schemas.microsoft.com/office/drawing/2014/main" val="1395133378"/>
                    </a:ext>
                  </a:extLst>
                </a:gridCol>
              </a:tblGrid>
              <a:tr h="555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Pasmina 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Breed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broj </a:t>
                      </a:r>
                      <a:endParaRPr lang="hr-HR" sz="1200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ndp, g 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2022/2021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± 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masa, kg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weight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dob, m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age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99703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Simentalska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14.493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5712368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sa </a:t>
                      </a:r>
                      <a:r>
                        <a:rPr lang="hr-HR" sz="1100" dirty="0" err="1">
                          <a:effectLst/>
                        </a:rPr>
                        <a:t>simentalskom</a:t>
                      </a:r>
                      <a:r>
                        <a:rPr lang="hr-HR" sz="1100" dirty="0">
                          <a:effectLst/>
                        </a:rPr>
                        <a:t> pasminom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1.487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310248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za proizvodnju mesa i mlijeka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926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35310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Holstein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2.596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4695919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Smeđa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72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3667304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mliječnih pasmina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34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15,3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99042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Angus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163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+33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3217385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 s mesnom pasminom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2.357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592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8411132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mesnih pasmina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329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36449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Limousin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583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676652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Charolais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241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631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375865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Salers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+35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072237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Aubrac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21,0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8377886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Istarsko govedo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128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299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19,6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03003716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Hereford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43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155604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Belgijsko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17,6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592955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Sve / All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23.251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308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18,0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6416763"/>
                  </a:ext>
                </a:extLst>
              </a:tr>
            </a:tbl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53FC9548-9C71-4A39-A242-312FC1033266}"/>
              </a:ext>
            </a:extLst>
          </p:cNvPr>
          <p:cNvSpPr/>
          <p:nvPr/>
        </p:nvSpPr>
        <p:spPr>
          <a:xfrm>
            <a:off x="323528" y="4464299"/>
            <a:ext cx="77048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MP. 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ojedinačno su prikazane pasmine s najmanje 20 zaklanih grla 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breeds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with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least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20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slaughtered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animals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are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given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;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neto dnevni prirast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ndg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net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daily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gain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masa - masa toplih polovica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carcass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weight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dob pri klanju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the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age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months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id="{C947B3B1-0B77-480E-B6D9-23184C6B3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6"/>
            <a:ext cx="9144000" cy="6883603"/>
          </a:xfrm>
          <a:prstGeom prst="rect">
            <a:avLst/>
          </a:prstGeom>
        </p:spPr>
      </p:pic>
      <p:sp>
        <p:nvSpPr>
          <p:cNvPr id="11" name="Pravokutnik 6">
            <a:extLst>
              <a:ext uri="{FF2B5EF4-FFF2-40B4-BE49-F238E27FC236}">
                <a16:creationId xmlns:a16="http://schemas.microsoft.com/office/drawing/2014/main" id="{0801E7D4-ADEB-42BC-986A-313EF7EEC4D4}"/>
              </a:ext>
            </a:extLst>
          </p:cNvPr>
          <p:cNvSpPr/>
          <p:nvPr/>
        </p:nvSpPr>
        <p:spPr>
          <a:xfrm>
            <a:off x="349696" y="406842"/>
            <a:ext cx="8208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0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endParaRPr lang="hr-HR" sz="1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1BED636-CF54-442A-9B94-A6173CF6D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309" y="5282731"/>
            <a:ext cx="1847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Pravokutnik 3">
            <a:extLst>
              <a:ext uri="{FF2B5EF4-FFF2-40B4-BE49-F238E27FC236}">
                <a16:creationId xmlns:a16="http://schemas.microsoft.com/office/drawing/2014/main" id="{4814AF12-852B-455A-8590-973A8B9B484E}"/>
              </a:ext>
            </a:extLst>
          </p:cNvPr>
          <p:cNvSpPr/>
          <p:nvPr/>
        </p:nvSpPr>
        <p:spPr>
          <a:xfrm>
            <a:off x="395536" y="99066"/>
            <a:ext cx="86409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hr-HR" sz="1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hr-HR" sz="1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C7B8CC01-7785-4F52-A044-9423E5505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606182"/>
              </p:ext>
            </p:extLst>
          </p:nvPr>
        </p:nvGraphicFramePr>
        <p:xfrm>
          <a:off x="395536" y="1858580"/>
          <a:ext cx="8291263" cy="395524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53011">
                  <a:extLst>
                    <a:ext uri="{9D8B030D-6E8A-4147-A177-3AD203B41FA5}">
                      <a16:colId xmlns:a16="http://schemas.microsoft.com/office/drawing/2014/main" val="2113762040"/>
                    </a:ext>
                  </a:extLst>
                </a:gridCol>
                <a:gridCol w="509321">
                  <a:extLst>
                    <a:ext uri="{9D8B030D-6E8A-4147-A177-3AD203B41FA5}">
                      <a16:colId xmlns:a16="http://schemas.microsoft.com/office/drawing/2014/main" val="849888061"/>
                    </a:ext>
                  </a:extLst>
                </a:gridCol>
                <a:gridCol w="485631">
                  <a:extLst>
                    <a:ext uri="{9D8B030D-6E8A-4147-A177-3AD203B41FA5}">
                      <a16:colId xmlns:a16="http://schemas.microsoft.com/office/drawing/2014/main" val="3439230896"/>
                    </a:ext>
                  </a:extLst>
                </a:gridCol>
                <a:gridCol w="450097">
                  <a:extLst>
                    <a:ext uri="{9D8B030D-6E8A-4147-A177-3AD203B41FA5}">
                      <a16:colId xmlns:a16="http://schemas.microsoft.com/office/drawing/2014/main" val="800208055"/>
                    </a:ext>
                  </a:extLst>
                </a:gridCol>
                <a:gridCol w="473787">
                  <a:extLst>
                    <a:ext uri="{9D8B030D-6E8A-4147-A177-3AD203B41FA5}">
                      <a16:colId xmlns:a16="http://schemas.microsoft.com/office/drawing/2014/main" val="1729270331"/>
                    </a:ext>
                  </a:extLst>
                </a:gridCol>
                <a:gridCol w="473787">
                  <a:extLst>
                    <a:ext uri="{9D8B030D-6E8A-4147-A177-3AD203B41FA5}">
                      <a16:colId xmlns:a16="http://schemas.microsoft.com/office/drawing/2014/main" val="1285870"/>
                    </a:ext>
                  </a:extLst>
                </a:gridCol>
                <a:gridCol w="473787">
                  <a:extLst>
                    <a:ext uri="{9D8B030D-6E8A-4147-A177-3AD203B41FA5}">
                      <a16:colId xmlns:a16="http://schemas.microsoft.com/office/drawing/2014/main" val="3423094211"/>
                    </a:ext>
                  </a:extLst>
                </a:gridCol>
                <a:gridCol w="450097">
                  <a:extLst>
                    <a:ext uri="{9D8B030D-6E8A-4147-A177-3AD203B41FA5}">
                      <a16:colId xmlns:a16="http://schemas.microsoft.com/office/drawing/2014/main" val="4262396711"/>
                    </a:ext>
                  </a:extLst>
                </a:gridCol>
                <a:gridCol w="533010">
                  <a:extLst>
                    <a:ext uri="{9D8B030D-6E8A-4147-A177-3AD203B41FA5}">
                      <a16:colId xmlns:a16="http://schemas.microsoft.com/office/drawing/2014/main" val="1189442845"/>
                    </a:ext>
                  </a:extLst>
                </a:gridCol>
                <a:gridCol w="414563">
                  <a:extLst>
                    <a:ext uri="{9D8B030D-6E8A-4147-A177-3AD203B41FA5}">
                      <a16:colId xmlns:a16="http://schemas.microsoft.com/office/drawing/2014/main" val="163604358"/>
                    </a:ext>
                  </a:extLst>
                </a:gridCol>
                <a:gridCol w="568543">
                  <a:extLst>
                    <a:ext uri="{9D8B030D-6E8A-4147-A177-3AD203B41FA5}">
                      <a16:colId xmlns:a16="http://schemas.microsoft.com/office/drawing/2014/main" val="1417101504"/>
                    </a:ext>
                  </a:extLst>
                </a:gridCol>
                <a:gridCol w="568543">
                  <a:extLst>
                    <a:ext uri="{9D8B030D-6E8A-4147-A177-3AD203B41FA5}">
                      <a16:colId xmlns:a16="http://schemas.microsoft.com/office/drawing/2014/main" val="1929166925"/>
                    </a:ext>
                  </a:extLst>
                </a:gridCol>
                <a:gridCol w="568543">
                  <a:extLst>
                    <a:ext uri="{9D8B030D-6E8A-4147-A177-3AD203B41FA5}">
                      <a16:colId xmlns:a16="http://schemas.microsoft.com/office/drawing/2014/main" val="1125665844"/>
                    </a:ext>
                  </a:extLst>
                </a:gridCol>
                <a:gridCol w="568543">
                  <a:extLst>
                    <a:ext uri="{9D8B030D-6E8A-4147-A177-3AD203B41FA5}">
                      <a16:colId xmlns:a16="http://schemas.microsoft.com/office/drawing/2014/main" val="129220583"/>
                    </a:ext>
                  </a:extLst>
                </a:gridCol>
              </a:tblGrid>
              <a:tr h="30954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Aktivnosti</a:t>
                      </a:r>
                      <a:endParaRPr lang="hr-HR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54" marR="7054" marT="7054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Siječanj</a:t>
                      </a:r>
                      <a:endParaRPr lang="hr-HR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Veljača</a:t>
                      </a:r>
                      <a:endParaRPr lang="hr-HR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Ožujak</a:t>
                      </a:r>
                      <a:endParaRPr lang="hr-HR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Travanj</a:t>
                      </a:r>
                      <a:endParaRPr lang="hr-HR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Svibanj</a:t>
                      </a:r>
                      <a:endParaRPr lang="hr-HR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Lipanj</a:t>
                      </a:r>
                      <a:endParaRPr lang="hr-HR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Srpanj</a:t>
                      </a:r>
                      <a:endParaRPr lang="hr-HR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Kolovoz</a:t>
                      </a:r>
                      <a:endParaRPr lang="hr-HR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Rujan</a:t>
                      </a:r>
                      <a:endParaRPr lang="hr-HR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Listopad</a:t>
                      </a:r>
                      <a:endParaRPr lang="hr-HR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Studeni</a:t>
                      </a:r>
                      <a:endParaRPr lang="hr-HR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Prosinac</a:t>
                      </a:r>
                      <a:endParaRPr lang="hr-HR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Ukupno</a:t>
                      </a:r>
                      <a:endParaRPr lang="hr-HR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54" marR="7054" marT="7054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744195"/>
                  </a:ext>
                </a:extLst>
              </a:tr>
              <a:tr h="6076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Registracija uvezenih junica i krava</a:t>
                      </a:r>
                      <a:endParaRPr lang="pt-BR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54" marR="7054" marT="7054" marB="0" anchor="ctr"/>
                </a:tc>
                <a:extLst>
                  <a:ext uri="{0D108BD9-81ED-4DB2-BD59-A6C34878D82A}">
                    <a16:rowId xmlns:a16="http://schemas.microsoft.com/office/drawing/2014/main" val="4130478802"/>
                  </a:ext>
                </a:extLst>
              </a:tr>
              <a:tr h="607617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Upis u matične knjige bikova iz uvoza</a:t>
                      </a:r>
                      <a:endParaRPr lang="hr-HR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54" marR="7054" marT="7054" marB="0" anchor="ctr"/>
                </a:tc>
                <a:extLst>
                  <a:ext uri="{0D108BD9-81ED-4DB2-BD59-A6C34878D82A}">
                    <a16:rowId xmlns:a16="http://schemas.microsoft.com/office/drawing/2014/main" val="312515978"/>
                  </a:ext>
                </a:extLst>
              </a:tr>
              <a:tr h="607617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Izdani </a:t>
                      </a:r>
                      <a:r>
                        <a:rPr lang="hr-HR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zootehnički</a:t>
                      </a:r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certifikati za domaće junice i krave</a:t>
                      </a:r>
                      <a:endParaRPr lang="hr-HR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054" marR="7054" marT="7054" marB="0" anchor="ctr"/>
                </a:tc>
                <a:extLst>
                  <a:ext uri="{0D108BD9-81ED-4DB2-BD59-A6C34878D82A}">
                    <a16:rowId xmlns:a16="http://schemas.microsoft.com/office/drawing/2014/main" val="2728493295"/>
                  </a:ext>
                </a:extLst>
              </a:tr>
              <a:tr h="607617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Izdani </a:t>
                      </a:r>
                      <a:r>
                        <a:rPr lang="hr-HR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zootehnički</a:t>
                      </a:r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certifikati za domaće bikove</a:t>
                      </a:r>
                      <a:endParaRPr lang="hr-HR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7054" marR="7054" marT="70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54" marR="7054" marT="7054" marB="0" anchor="ctr"/>
                </a:tc>
                <a:extLst>
                  <a:ext uri="{0D108BD9-81ED-4DB2-BD59-A6C34878D82A}">
                    <a16:rowId xmlns:a16="http://schemas.microsoft.com/office/drawing/2014/main" val="3088561340"/>
                  </a:ext>
                </a:extLst>
              </a:tr>
              <a:tr h="607617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Prijava teladi u </a:t>
                      </a:r>
                      <a:r>
                        <a:rPr lang="hr-HR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performance</a:t>
                      </a:r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test </a:t>
                      </a:r>
                      <a:endParaRPr lang="hr-HR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61664137"/>
                  </a:ext>
                </a:extLst>
              </a:tr>
              <a:tr h="60761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Završeni</a:t>
                      </a:r>
                      <a:r>
                        <a:rPr lang="it-IT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performance </a:t>
                      </a:r>
                      <a:r>
                        <a:rPr lang="it-IT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testovi</a:t>
                      </a:r>
                      <a:r>
                        <a:rPr lang="it-IT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bikova</a:t>
                      </a:r>
                      <a:r>
                        <a:rPr lang="it-IT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it-IT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mesne</a:t>
                      </a:r>
                      <a:r>
                        <a:rPr lang="it-IT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pasmine</a:t>
                      </a:r>
                      <a:r>
                        <a:rPr lang="hr-H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it-IT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054" marR="7054" marT="7054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683211"/>
                  </a:ext>
                </a:extLst>
              </a:tr>
            </a:tbl>
          </a:graphicData>
        </a:graphic>
      </p:graphicFrame>
      <p:sp>
        <p:nvSpPr>
          <p:cNvPr id="8" name="Pravokutnik 7">
            <a:extLst>
              <a:ext uri="{FF2B5EF4-FFF2-40B4-BE49-F238E27FC236}">
                <a16:creationId xmlns:a16="http://schemas.microsoft.com/office/drawing/2014/main" id="{23DF9C05-B502-41EC-9A48-6CE45583E7A0}"/>
              </a:ext>
            </a:extLst>
          </p:cNvPr>
          <p:cNvSpPr/>
          <p:nvPr/>
        </p:nvSpPr>
        <p:spPr>
          <a:xfrm>
            <a:off x="365308" y="745549"/>
            <a:ext cx="8229599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Provedba aktivnosti iz uzgojnog programa: koordinacija, ažuriranje matičnih knjiga, testiranje rasta i razvoja, genetsko vrednovanje, priprema </a:t>
            </a:r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zootehničkih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certifikata</a:t>
            </a:r>
            <a:endParaRPr lang="hr-HR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>
              <a:spcBef>
                <a:spcPct val="20000"/>
              </a:spcBef>
            </a:pP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Tablica 7. Aktivnosti HAPIH-a za HUU </a:t>
            </a:r>
            <a:r>
              <a:rPr lang="hr-H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Salers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-Croatia u 2023 godini </a:t>
            </a:r>
            <a:endParaRPr lang="hr-H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79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" y="0"/>
            <a:ext cx="9158401" cy="70722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9CF513-5EF6-4497-9A72-D8F1A595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19256" cy="994123"/>
          </a:xfrm>
        </p:spPr>
        <p:txBody>
          <a:bodyPr>
            <a:noAutofit/>
          </a:bodyPr>
          <a:lstStyle/>
          <a:p>
            <a:pPr lvl="0"/>
            <a:b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Provedba </a:t>
            </a:r>
            <a:r>
              <a:rPr lang="hr-H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performace</a:t>
            </a: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 testa u </a:t>
            </a:r>
            <a:r>
              <a:rPr lang="hr-H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b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 uvjetima</a:t>
            </a:r>
            <a:b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FBC1C-D1E0-4504-8858-338206FB6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78539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test bikova u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uvjetima provodi se u skladu s preporukama ICAR-a za buduće rasplodne bikove mesnih pasmina</a:t>
            </a:r>
          </a:p>
          <a:p>
            <a:pPr algn="just"/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Provedbom uzgojnih programa nastoji se poboljšati niz osobina</a:t>
            </a:r>
          </a:p>
          <a:p>
            <a:pPr algn="just"/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Prati se rast i razvitak muške teladi od rođenja do spolne zrelosti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Dominira prirodni pripust zbog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pašnog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načina držanja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Uzgajivač/posjednik bika u prirodnom pripustu sukladno Zakonu o uzgoju domaćih životinja (NN115/2018) treba voditi evidenciju o prirodnom pripustu i upisati podatke u Registar reprodukcijskog materijala, koji se nalazi u web aplikaciji za posjednike </a:t>
            </a:r>
            <a:r>
              <a:rPr lang="hr-H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hr-H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putem elektroničke vjerodajnice, tj. NIAS-a za korisnike </a:t>
            </a:r>
            <a:r>
              <a:rPr lang="hr-HR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ePosjednik</a:t>
            </a:r>
            <a:r>
              <a:rPr lang="hr-H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portala)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lika 5">
            <a:extLst>
              <a:ext uri="{FF2B5EF4-FFF2-40B4-BE49-F238E27FC236}">
                <a16:creationId xmlns:a16="http://schemas.microsoft.com/office/drawing/2014/main" id="{56C05345-1E59-4631-8DC5-4D5A8C357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8397"/>
            <a:ext cx="124978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74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" y="0"/>
            <a:ext cx="9144000" cy="6858000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260648"/>
            <a:ext cx="8750206" cy="6597352"/>
          </a:xfrm>
        </p:spPr>
        <p:txBody>
          <a:bodyPr>
            <a:normAutofit/>
          </a:bodyPr>
          <a:lstStyle/>
          <a:p>
            <a:pPr algn="just"/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Prijava muškog teleta za test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– uzgajivač dojavljuje prijavu u PU ili Odjel za govedarstvo HAPIH-a –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najkasnije do 150 dana starosti</a:t>
            </a:r>
          </a:p>
          <a:p>
            <a:pPr algn="just"/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Pregled stanja teleta i odluka o uključenju u test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– djelatnik Centra za stočarstvo HAPIH-a, prisustvo uzgajivača –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u dobi od 151 – 200 dana starosti</a:t>
            </a:r>
          </a:p>
          <a:p>
            <a:pPr algn="just"/>
            <a:r>
              <a:rPr lang="hr-H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Vizualni pregled </a:t>
            </a:r>
            <a:r>
              <a:rPr lang="hr-H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djelatnik Centra za stočarstvo</a:t>
            </a:r>
            <a:r>
              <a:rPr lang="hr-H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utvrđuje </a:t>
            </a:r>
            <a:r>
              <a:rPr lang="hr-H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pasminske</a:t>
            </a:r>
            <a:r>
              <a:rPr lang="hr-H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funkcionalne osobine te negativnosti koje mogu utjecati na rezultate testa</a:t>
            </a:r>
            <a:endParaRPr lang="hr-H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Mjerenje mase -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djelatnik Centra za stočarstvo, prisustvo uzgajivača - </a:t>
            </a:r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uz korištenje tehničkih pomagala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(vage, računalne aplikacije na mobilnim telefonima, ultrazvučna oprema, specijalne mjerne vrpce)</a:t>
            </a:r>
            <a:endParaRPr lang="hr-H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144000" cy="68836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br>
              <a:rPr lang="hr-HR" altLang="sr-Latn-RS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hr-HR" sz="1400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39C4B5EA-4EC6-408F-8B2A-27FDA2632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 err="1"/>
              <a:t>Tablica</a:t>
            </a:r>
            <a:r>
              <a:rPr lang="en-US" sz="1000" b="1" dirty="0"/>
              <a:t> 21. </a:t>
            </a:r>
            <a:r>
              <a:rPr lang="en-US" sz="1000" b="1" dirty="0" err="1"/>
              <a:t>Klaonička</a:t>
            </a:r>
            <a:r>
              <a:rPr lang="en-US" sz="1000" b="1" dirty="0"/>
              <a:t> </a:t>
            </a:r>
            <a:r>
              <a:rPr lang="en-US" sz="1000" b="1" dirty="0" err="1"/>
              <a:t>svojstva</a:t>
            </a:r>
            <a:r>
              <a:rPr lang="en-US" sz="1000" b="1" dirty="0"/>
              <a:t> </a:t>
            </a:r>
            <a:r>
              <a:rPr lang="en-US" sz="1000" b="1" dirty="0" err="1"/>
              <a:t>mladih</a:t>
            </a:r>
            <a:r>
              <a:rPr lang="en-US" sz="1000" b="1" dirty="0"/>
              <a:t> </a:t>
            </a:r>
            <a:r>
              <a:rPr lang="en-US" sz="1000" b="1" dirty="0" err="1"/>
              <a:t>bikova</a:t>
            </a:r>
            <a:r>
              <a:rPr lang="en-US" sz="1000" b="1" dirty="0"/>
              <a:t> (A </a:t>
            </a:r>
            <a:r>
              <a:rPr lang="en-US" sz="1000" b="1" dirty="0" err="1"/>
              <a:t>kategorija</a:t>
            </a:r>
            <a:r>
              <a:rPr lang="en-US" sz="1000" b="1" dirty="0"/>
              <a:t>)  / </a:t>
            </a:r>
            <a:r>
              <a:rPr lang="en-US" sz="1000" dirty="0"/>
              <a:t>The slaughter traits of young bulls (A category)</a:t>
            </a:r>
            <a:endParaRPr lang="hr-HR" sz="1000" dirty="0"/>
          </a:p>
          <a:p>
            <a:pPr marL="0" indent="0">
              <a:buNone/>
            </a:pPr>
            <a:endParaRPr lang="hr-HR" sz="1000" b="1" dirty="0"/>
          </a:p>
          <a:p>
            <a:endParaRPr lang="hr-HR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38D1212A-F1A0-4CF8-AE2C-9134672F4C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1" y="731837"/>
          <a:ext cx="7571181" cy="370529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33136">
                  <a:extLst>
                    <a:ext uri="{9D8B030D-6E8A-4147-A177-3AD203B41FA5}">
                      <a16:colId xmlns:a16="http://schemas.microsoft.com/office/drawing/2014/main" val="399099020"/>
                    </a:ext>
                  </a:extLst>
                </a:gridCol>
                <a:gridCol w="1069051">
                  <a:extLst>
                    <a:ext uri="{9D8B030D-6E8A-4147-A177-3AD203B41FA5}">
                      <a16:colId xmlns:a16="http://schemas.microsoft.com/office/drawing/2014/main" val="1823409368"/>
                    </a:ext>
                  </a:extLst>
                </a:gridCol>
                <a:gridCol w="661721">
                  <a:extLst>
                    <a:ext uri="{9D8B030D-6E8A-4147-A177-3AD203B41FA5}">
                      <a16:colId xmlns:a16="http://schemas.microsoft.com/office/drawing/2014/main" val="3870610338"/>
                    </a:ext>
                  </a:extLst>
                </a:gridCol>
                <a:gridCol w="590552">
                  <a:extLst>
                    <a:ext uri="{9D8B030D-6E8A-4147-A177-3AD203B41FA5}">
                      <a16:colId xmlns:a16="http://schemas.microsoft.com/office/drawing/2014/main" val="1778907349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1029858537"/>
                    </a:ext>
                  </a:extLst>
                </a:gridCol>
                <a:gridCol w="801031">
                  <a:extLst>
                    <a:ext uri="{9D8B030D-6E8A-4147-A177-3AD203B41FA5}">
                      <a16:colId xmlns:a16="http://schemas.microsoft.com/office/drawing/2014/main" val="4009665639"/>
                    </a:ext>
                  </a:extLst>
                </a:gridCol>
                <a:gridCol w="743490">
                  <a:extLst>
                    <a:ext uri="{9D8B030D-6E8A-4147-A177-3AD203B41FA5}">
                      <a16:colId xmlns:a16="http://schemas.microsoft.com/office/drawing/2014/main" val="1395133378"/>
                    </a:ext>
                  </a:extLst>
                </a:gridCol>
              </a:tblGrid>
              <a:tr h="555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Pasmina 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Breed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broj </a:t>
                      </a:r>
                      <a:endParaRPr lang="hr-HR" sz="1200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ndp, g 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2022/2021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± 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masa, kg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weight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dob, m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age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99703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Simentalska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14.493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5712368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sa </a:t>
                      </a:r>
                      <a:r>
                        <a:rPr lang="hr-HR" sz="1100" dirty="0" err="1">
                          <a:effectLst/>
                        </a:rPr>
                        <a:t>simentalskom</a:t>
                      </a:r>
                      <a:r>
                        <a:rPr lang="hr-HR" sz="1100" dirty="0">
                          <a:effectLst/>
                        </a:rPr>
                        <a:t> pasminom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1.487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310248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za proizvodnju mesa i mlijeka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926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35310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Holstein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2.596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4695919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Smeđa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72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3667304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mliječnih pasmina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34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15,3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99042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Angus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163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+33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3217385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 s mesnom pasminom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2.357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592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8411132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mesnih pasmina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329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36449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Limousin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583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676652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Charolais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241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631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375865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Salers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+35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072237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Aubrac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21,0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8377886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Istarsko govedo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128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299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19,6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03003716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Hereford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43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155604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Belgijsko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17,6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592955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Sve / All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23.251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308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18,0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6416763"/>
                  </a:ext>
                </a:extLst>
              </a:tr>
            </a:tbl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53FC9548-9C71-4A39-A242-312FC1033266}"/>
              </a:ext>
            </a:extLst>
          </p:cNvPr>
          <p:cNvSpPr/>
          <p:nvPr/>
        </p:nvSpPr>
        <p:spPr>
          <a:xfrm>
            <a:off x="323528" y="4464299"/>
            <a:ext cx="77048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MP. 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ojedinačno su prikazane pasmine s najmanje 20 zaklanih grla 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breeds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with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least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20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slaughtered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animals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are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given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;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neto dnevni prirast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ndg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net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daily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gain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masa - masa toplih polovica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carcass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weight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dob pri klanju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the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age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months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id="{C947B3B1-0B77-480E-B6D9-23184C6B3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36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A12A5C-90C9-42EA-983A-31C5B898D74A}"/>
              </a:ext>
            </a:extLst>
          </p:cNvPr>
          <p:cNvSpPr/>
          <p:nvPr/>
        </p:nvSpPr>
        <p:spPr>
          <a:xfrm>
            <a:off x="179512" y="402787"/>
            <a:ext cx="878497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Uzimanje uzorka tkiva teleta, majke i oca (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svrha je utvrđivanje roditeljstva) - djelatnik Centra za stočarstvo – uzorci se šalju na analizu u laboratorij HAPIH-ove banke gena</a:t>
            </a:r>
          </a:p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Usluge analitike djelatnik HAPIH-a naplaćuje uzgajivaču (šifra usluge je 6015 –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genotipizacija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i/ili potvrđivanje roditeljstva domaćih životinja, iznos je 22,56 € + 5,64 € PDV = </a:t>
            </a: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28,20 €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po pojedinačnom uzorku, tele + majka + otac su 3 uzorka)</a:t>
            </a:r>
          </a:p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Uz uzorke se šalje popunjeni obrazac „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Genotipizacija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goveda s MS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biljezima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-Obrazac za prijavu”</a:t>
            </a:r>
          </a:p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su majka i/ili otac već </a:t>
            </a:r>
            <a:r>
              <a:rPr lang="hr-HR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genotipizirani</a:t>
            </a:r>
            <a:r>
              <a:rPr lang="hr-HR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njihovi se uzorci ne uzimaju</a:t>
            </a:r>
          </a:p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nije moguće potvrditi roditeljstvo teleta/bika (npr. otac više nije živ) provodi se registracija DNK tipa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Ispunjavanje obrasca Prijave - </a:t>
            </a:r>
            <a:r>
              <a:rPr lang="hr-HR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djelatnik Centra za stočarstvo – dostavlja na Odjel za govedarstvo (upis prijave u </a:t>
            </a:r>
            <a:r>
              <a:rPr lang="hr-HR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Hagris</a:t>
            </a:r>
            <a:r>
              <a:rPr lang="hr-HR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0516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144000" cy="68836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br>
              <a:rPr lang="hr-HR" altLang="sr-Latn-RS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hr-HR" sz="1400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39C4B5EA-4EC6-408F-8B2A-27FDA2632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 err="1"/>
              <a:t>Tablica</a:t>
            </a:r>
            <a:r>
              <a:rPr lang="en-US" sz="1000" b="1" dirty="0"/>
              <a:t> 21. </a:t>
            </a:r>
            <a:r>
              <a:rPr lang="en-US" sz="1000" b="1" dirty="0" err="1"/>
              <a:t>Klaonička</a:t>
            </a:r>
            <a:r>
              <a:rPr lang="en-US" sz="1000" b="1" dirty="0"/>
              <a:t> </a:t>
            </a:r>
            <a:r>
              <a:rPr lang="en-US" sz="1000" b="1" dirty="0" err="1"/>
              <a:t>svojstva</a:t>
            </a:r>
            <a:r>
              <a:rPr lang="en-US" sz="1000" b="1" dirty="0"/>
              <a:t> </a:t>
            </a:r>
            <a:r>
              <a:rPr lang="en-US" sz="1000" b="1" dirty="0" err="1"/>
              <a:t>mladih</a:t>
            </a:r>
            <a:r>
              <a:rPr lang="en-US" sz="1000" b="1" dirty="0"/>
              <a:t> </a:t>
            </a:r>
            <a:r>
              <a:rPr lang="en-US" sz="1000" b="1" dirty="0" err="1"/>
              <a:t>bikova</a:t>
            </a:r>
            <a:r>
              <a:rPr lang="en-US" sz="1000" b="1" dirty="0"/>
              <a:t> (A </a:t>
            </a:r>
            <a:r>
              <a:rPr lang="en-US" sz="1000" b="1" dirty="0" err="1"/>
              <a:t>kategorija</a:t>
            </a:r>
            <a:r>
              <a:rPr lang="en-US" sz="1000" b="1" dirty="0"/>
              <a:t>)  / </a:t>
            </a:r>
            <a:r>
              <a:rPr lang="en-US" sz="1000" dirty="0"/>
              <a:t>The slaughter traits of young bulls (A category)</a:t>
            </a:r>
            <a:endParaRPr lang="hr-HR" sz="1000" dirty="0"/>
          </a:p>
          <a:p>
            <a:pPr marL="0" indent="0">
              <a:buNone/>
            </a:pPr>
            <a:endParaRPr lang="hr-HR" sz="1000" b="1" dirty="0"/>
          </a:p>
          <a:p>
            <a:endParaRPr lang="hr-HR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38D1212A-F1A0-4CF8-AE2C-9134672F4C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1" y="731837"/>
          <a:ext cx="7571181" cy="370529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33136">
                  <a:extLst>
                    <a:ext uri="{9D8B030D-6E8A-4147-A177-3AD203B41FA5}">
                      <a16:colId xmlns:a16="http://schemas.microsoft.com/office/drawing/2014/main" val="399099020"/>
                    </a:ext>
                  </a:extLst>
                </a:gridCol>
                <a:gridCol w="1069051">
                  <a:extLst>
                    <a:ext uri="{9D8B030D-6E8A-4147-A177-3AD203B41FA5}">
                      <a16:colId xmlns:a16="http://schemas.microsoft.com/office/drawing/2014/main" val="1823409368"/>
                    </a:ext>
                  </a:extLst>
                </a:gridCol>
                <a:gridCol w="661721">
                  <a:extLst>
                    <a:ext uri="{9D8B030D-6E8A-4147-A177-3AD203B41FA5}">
                      <a16:colId xmlns:a16="http://schemas.microsoft.com/office/drawing/2014/main" val="3870610338"/>
                    </a:ext>
                  </a:extLst>
                </a:gridCol>
                <a:gridCol w="590552">
                  <a:extLst>
                    <a:ext uri="{9D8B030D-6E8A-4147-A177-3AD203B41FA5}">
                      <a16:colId xmlns:a16="http://schemas.microsoft.com/office/drawing/2014/main" val="1778907349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1029858537"/>
                    </a:ext>
                  </a:extLst>
                </a:gridCol>
                <a:gridCol w="801031">
                  <a:extLst>
                    <a:ext uri="{9D8B030D-6E8A-4147-A177-3AD203B41FA5}">
                      <a16:colId xmlns:a16="http://schemas.microsoft.com/office/drawing/2014/main" val="4009665639"/>
                    </a:ext>
                  </a:extLst>
                </a:gridCol>
                <a:gridCol w="743490">
                  <a:extLst>
                    <a:ext uri="{9D8B030D-6E8A-4147-A177-3AD203B41FA5}">
                      <a16:colId xmlns:a16="http://schemas.microsoft.com/office/drawing/2014/main" val="1395133378"/>
                    </a:ext>
                  </a:extLst>
                </a:gridCol>
              </a:tblGrid>
              <a:tr h="555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Pasmina 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Breed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broj </a:t>
                      </a:r>
                      <a:endParaRPr lang="hr-HR" sz="1200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ndp, g 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2022/2021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± 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masa, kg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weight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dob, m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age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99703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Simentalska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14.493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5712368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sa </a:t>
                      </a:r>
                      <a:r>
                        <a:rPr lang="hr-HR" sz="1100" dirty="0" err="1">
                          <a:effectLst/>
                        </a:rPr>
                        <a:t>simentalskom</a:t>
                      </a:r>
                      <a:r>
                        <a:rPr lang="hr-HR" sz="1100" dirty="0">
                          <a:effectLst/>
                        </a:rPr>
                        <a:t> pasminom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1.487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310248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za proizvodnju mesa i mlijeka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926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35310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Holstein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2.596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4695919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Smeđa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72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3667304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mliječnih pasmina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34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15,3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99042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Angus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163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+33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3217385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 s mesnom pasminom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2.357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592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8411132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mesnih pasmina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329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36449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Limousin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583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676652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Charolais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241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631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375865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Salers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+35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072237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Aubrac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21,0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8377886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Istarsko govedo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128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299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19,6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03003716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Hereford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43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155604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Belgijsko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17,6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592955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Sve / All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23.251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308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18,0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6416763"/>
                  </a:ext>
                </a:extLst>
              </a:tr>
            </a:tbl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53FC9548-9C71-4A39-A242-312FC1033266}"/>
              </a:ext>
            </a:extLst>
          </p:cNvPr>
          <p:cNvSpPr/>
          <p:nvPr/>
        </p:nvSpPr>
        <p:spPr>
          <a:xfrm>
            <a:off x="323528" y="4464299"/>
            <a:ext cx="77048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MP. 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ojedinačno su prikazane pasmine s najmanje 20 zaklanih grla 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breeds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with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least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20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slaughtered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animals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are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given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;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neto dnevni prirast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ndg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net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daily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gain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masa - masa toplih polovica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carcass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weight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dob pri klanju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the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age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months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id="{C947B3B1-0B77-480E-B6D9-23184C6B3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1" y="-25603"/>
            <a:ext cx="9144000" cy="68836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8B693D-9681-452F-BE72-2BD8584FB968}"/>
              </a:ext>
            </a:extLst>
          </p:cNvPr>
          <p:cNvSpPr/>
          <p:nvPr/>
        </p:nvSpPr>
        <p:spPr>
          <a:xfrm>
            <a:off x="323528" y="184749"/>
            <a:ext cx="86409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r-H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Najbolja dob za uvođenje teleta u test je odmah nakon </a:t>
            </a:r>
            <a:r>
              <a:rPr lang="hr-H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odbića</a:t>
            </a: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- od </a:t>
            </a: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120 do 200 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dana starosti.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 err="1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200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test sastoji se od </a:t>
            </a:r>
            <a:r>
              <a:rPr lang="hr-HR" sz="2200" dirty="0" err="1">
                <a:latin typeface="Arial" panose="020B0604020202020204" pitchFamily="34" charset="0"/>
                <a:cs typeface="Arial" panose="020B0604020202020204" pitchFamily="34" charset="0"/>
              </a:rPr>
              <a:t>predtestnog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i razdoblja testa.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Predtestno</a:t>
            </a: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 (kontrolno) razdoblje 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- prilagodba muških grla na uvjete testiranja (cilj čim više isključiti okolišne utjecaje). Minimalno trajanje </a:t>
            </a:r>
            <a:r>
              <a:rPr lang="hr-HR" sz="2200" dirty="0" err="1">
                <a:latin typeface="Arial" panose="020B0604020202020204" pitchFamily="34" charset="0"/>
                <a:cs typeface="Arial" panose="020B0604020202020204" pitchFamily="34" charset="0"/>
              </a:rPr>
              <a:t>predtestnog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razdoblja je četiri tjedna (28 dana). Tijekom </a:t>
            </a:r>
            <a:r>
              <a:rPr lang="hr-HR" sz="2200" dirty="0" err="1">
                <a:latin typeface="Arial" panose="020B0604020202020204" pitchFamily="34" charset="0"/>
                <a:cs typeface="Arial" panose="020B0604020202020204" pitchFamily="34" charset="0"/>
              </a:rPr>
              <a:t>predtestnog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razdoblja u dobi od </a:t>
            </a: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120 (90-150) 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dana tele se važe – masa se bilježi na obrazac Prijava teleta namijenjenog testiranju na vlastiti rast i razvoj u proizvodnim uvjetima.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858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2280"/>
            <a:ext cx="9115400" cy="6858000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Radionica HUU </a:t>
            </a:r>
            <a:r>
              <a:rPr lang="hr-H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Salers</a:t>
            </a:r>
            <a:r>
              <a:rPr lang="hr-H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Croatia</a:t>
            </a:r>
            <a:br>
              <a:rPr lang="hr-H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„Inovativni pristup upravljanja uzgojem u sustavu krava-tele”</a:t>
            </a:r>
            <a:br>
              <a:rPr lang="hr-H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Brojno stanje i rezultati provedbe uzgojno selekcijskog rada </a:t>
            </a:r>
            <a:r>
              <a:rPr lang="hr-H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Salers</a:t>
            </a:r>
            <a:r>
              <a:rPr lang="hr-H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pasmine goveda </a:t>
            </a:r>
            <a:br>
              <a:rPr lang="hr-HR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Centar za stočarstvo</a:t>
            </a:r>
            <a:b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Odjel za govedarstvo</a:t>
            </a:r>
            <a:b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Drago Uđbinac,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struč.spec.ing.agr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Čabraji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03. svibanj 2024.</a:t>
            </a:r>
            <a:b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480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144000" cy="68836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br>
              <a:rPr lang="hr-HR" altLang="sr-Latn-RS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hr-HR" sz="1400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39C4B5EA-4EC6-408F-8B2A-27FDA2632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 err="1"/>
              <a:t>Tablica</a:t>
            </a:r>
            <a:r>
              <a:rPr lang="en-US" sz="1000" b="1" dirty="0"/>
              <a:t> 21. </a:t>
            </a:r>
            <a:r>
              <a:rPr lang="en-US" sz="1000" b="1" dirty="0" err="1"/>
              <a:t>Klaonička</a:t>
            </a:r>
            <a:r>
              <a:rPr lang="en-US" sz="1000" b="1" dirty="0"/>
              <a:t> </a:t>
            </a:r>
            <a:r>
              <a:rPr lang="en-US" sz="1000" b="1" dirty="0" err="1"/>
              <a:t>svojstva</a:t>
            </a:r>
            <a:r>
              <a:rPr lang="en-US" sz="1000" b="1" dirty="0"/>
              <a:t> </a:t>
            </a:r>
            <a:r>
              <a:rPr lang="en-US" sz="1000" b="1" dirty="0" err="1"/>
              <a:t>mladih</a:t>
            </a:r>
            <a:r>
              <a:rPr lang="en-US" sz="1000" b="1" dirty="0"/>
              <a:t> </a:t>
            </a:r>
            <a:r>
              <a:rPr lang="en-US" sz="1000" b="1" dirty="0" err="1"/>
              <a:t>bikova</a:t>
            </a:r>
            <a:r>
              <a:rPr lang="en-US" sz="1000" b="1" dirty="0"/>
              <a:t> (A </a:t>
            </a:r>
            <a:r>
              <a:rPr lang="en-US" sz="1000" b="1" dirty="0" err="1"/>
              <a:t>kategorija</a:t>
            </a:r>
            <a:r>
              <a:rPr lang="en-US" sz="1000" b="1" dirty="0"/>
              <a:t>)  / </a:t>
            </a:r>
            <a:r>
              <a:rPr lang="en-US" sz="1000" dirty="0"/>
              <a:t>The slaughter traits of young bulls (A category)</a:t>
            </a:r>
            <a:endParaRPr lang="hr-HR" sz="1000" dirty="0"/>
          </a:p>
          <a:p>
            <a:pPr marL="0" indent="0">
              <a:buNone/>
            </a:pPr>
            <a:endParaRPr lang="hr-HR" sz="1000" b="1" dirty="0"/>
          </a:p>
          <a:p>
            <a:endParaRPr lang="hr-HR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38D1212A-F1A0-4CF8-AE2C-9134672F4C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1" y="731837"/>
          <a:ext cx="7571181" cy="370529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33136">
                  <a:extLst>
                    <a:ext uri="{9D8B030D-6E8A-4147-A177-3AD203B41FA5}">
                      <a16:colId xmlns:a16="http://schemas.microsoft.com/office/drawing/2014/main" val="399099020"/>
                    </a:ext>
                  </a:extLst>
                </a:gridCol>
                <a:gridCol w="1069051">
                  <a:extLst>
                    <a:ext uri="{9D8B030D-6E8A-4147-A177-3AD203B41FA5}">
                      <a16:colId xmlns:a16="http://schemas.microsoft.com/office/drawing/2014/main" val="1823409368"/>
                    </a:ext>
                  </a:extLst>
                </a:gridCol>
                <a:gridCol w="661721">
                  <a:extLst>
                    <a:ext uri="{9D8B030D-6E8A-4147-A177-3AD203B41FA5}">
                      <a16:colId xmlns:a16="http://schemas.microsoft.com/office/drawing/2014/main" val="3870610338"/>
                    </a:ext>
                  </a:extLst>
                </a:gridCol>
                <a:gridCol w="590552">
                  <a:extLst>
                    <a:ext uri="{9D8B030D-6E8A-4147-A177-3AD203B41FA5}">
                      <a16:colId xmlns:a16="http://schemas.microsoft.com/office/drawing/2014/main" val="1778907349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1029858537"/>
                    </a:ext>
                  </a:extLst>
                </a:gridCol>
                <a:gridCol w="801031">
                  <a:extLst>
                    <a:ext uri="{9D8B030D-6E8A-4147-A177-3AD203B41FA5}">
                      <a16:colId xmlns:a16="http://schemas.microsoft.com/office/drawing/2014/main" val="4009665639"/>
                    </a:ext>
                  </a:extLst>
                </a:gridCol>
                <a:gridCol w="743490">
                  <a:extLst>
                    <a:ext uri="{9D8B030D-6E8A-4147-A177-3AD203B41FA5}">
                      <a16:colId xmlns:a16="http://schemas.microsoft.com/office/drawing/2014/main" val="1395133378"/>
                    </a:ext>
                  </a:extLst>
                </a:gridCol>
              </a:tblGrid>
              <a:tr h="555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Pasmina 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Breed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broj </a:t>
                      </a:r>
                      <a:endParaRPr lang="hr-HR" sz="1200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ndp, g 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2022/2021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± 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masa, kg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weight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dob, m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age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99703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Simentalska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14.493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5712368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sa </a:t>
                      </a:r>
                      <a:r>
                        <a:rPr lang="hr-HR" sz="1100" dirty="0" err="1">
                          <a:effectLst/>
                        </a:rPr>
                        <a:t>simentalskom</a:t>
                      </a:r>
                      <a:r>
                        <a:rPr lang="hr-HR" sz="1100" dirty="0">
                          <a:effectLst/>
                        </a:rPr>
                        <a:t> pasminom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1.487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310248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za proizvodnju mesa i mlijeka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926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35310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Holstein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2.596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4695919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Smeđa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72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3667304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mliječnih pasmina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34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15,3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99042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Angus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163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+33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3217385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 s mesnom pasminom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2.357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592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8411132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mesnih pasmina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329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36449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Limousin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583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676652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Charolais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241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631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375865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Salers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+35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072237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Aubrac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21,0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8377886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Istarsko govedo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128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299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19,6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03003716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Hereford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43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155604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Belgijsko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17,6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592955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Sve / All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23.251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308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18,0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6416763"/>
                  </a:ext>
                </a:extLst>
              </a:tr>
            </a:tbl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53FC9548-9C71-4A39-A242-312FC1033266}"/>
              </a:ext>
            </a:extLst>
          </p:cNvPr>
          <p:cNvSpPr/>
          <p:nvPr/>
        </p:nvSpPr>
        <p:spPr>
          <a:xfrm>
            <a:off x="323528" y="4464299"/>
            <a:ext cx="77048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MP. 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ojedinačno su prikazane pasmine s najmanje 20 zaklanih grla 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breeds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with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least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20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slaughtered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animals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are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given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;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neto dnevni prirast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ndg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net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daily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gain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masa - masa toplih polovica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carcass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weight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dob pri klanju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the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age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months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id="{C947B3B1-0B77-480E-B6D9-23184C6B3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"/>
            <a:ext cx="9144000" cy="68836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8B693D-9681-452F-BE72-2BD8584FB968}"/>
              </a:ext>
            </a:extLst>
          </p:cNvPr>
          <p:cNvSpPr/>
          <p:nvPr/>
        </p:nvSpPr>
        <p:spPr>
          <a:xfrm>
            <a:off x="323528" y="523303"/>
            <a:ext cx="86409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r-H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Testno razdoblje 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- na kraju </a:t>
            </a:r>
            <a:r>
              <a:rPr lang="hr-HR" sz="2200" dirty="0" err="1">
                <a:latin typeface="Arial" panose="020B0604020202020204" pitchFamily="34" charset="0"/>
                <a:cs typeface="Arial" panose="020B0604020202020204" pitchFamily="34" charset="0"/>
              </a:rPr>
              <a:t>predtestnog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razdoblja obavezno  je izmjeriti tjelesnu masu.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Datum ovog vaganja se uzima kao početak testnog razdoblja koji je u pravilu u dobi od </a:t>
            </a: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200 (151-280) 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dana – masa se bilježi na obrazac Prijave.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362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144000" cy="68836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br>
              <a:rPr lang="hr-HR" altLang="sr-Latn-RS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hr-HR" sz="1400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39C4B5EA-4EC6-408F-8B2A-27FDA2632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 err="1"/>
              <a:t>Tablica</a:t>
            </a:r>
            <a:r>
              <a:rPr lang="en-US" sz="1000" b="1" dirty="0"/>
              <a:t> 21. </a:t>
            </a:r>
            <a:r>
              <a:rPr lang="en-US" sz="1000" b="1" dirty="0" err="1"/>
              <a:t>Klaonička</a:t>
            </a:r>
            <a:r>
              <a:rPr lang="en-US" sz="1000" b="1" dirty="0"/>
              <a:t> </a:t>
            </a:r>
            <a:r>
              <a:rPr lang="en-US" sz="1000" b="1" dirty="0" err="1"/>
              <a:t>svojstva</a:t>
            </a:r>
            <a:r>
              <a:rPr lang="en-US" sz="1000" b="1" dirty="0"/>
              <a:t> </a:t>
            </a:r>
            <a:r>
              <a:rPr lang="en-US" sz="1000" b="1" dirty="0" err="1"/>
              <a:t>mladih</a:t>
            </a:r>
            <a:r>
              <a:rPr lang="en-US" sz="1000" b="1" dirty="0"/>
              <a:t> </a:t>
            </a:r>
            <a:r>
              <a:rPr lang="en-US" sz="1000" b="1" dirty="0" err="1"/>
              <a:t>bikova</a:t>
            </a:r>
            <a:r>
              <a:rPr lang="en-US" sz="1000" b="1" dirty="0"/>
              <a:t> (A </a:t>
            </a:r>
            <a:r>
              <a:rPr lang="en-US" sz="1000" b="1" dirty="0" err="1"/>
              <a:t>kategorija</a:t>
            </a:r>
            <a:r>
              <a:rPr lang="en-US" sz="1000" b="1" dirty="0"/>
              <a:t>)  / </a:t>
            </a:r>
            <a:r>
              <a:rPr lang="en-US" sz="1000" dirty="0"/>
              <a:t>The slaughter traits of young bulls (A category)</a:t>
            </a:r>
            <a:endParaRPr lang="hr-HR" sz="1000" dirty="0"/>
          </a:p>
          <a:p>
            <a:pPr marL="0" indent="0">
              <a:buNone/>
            </a:pPr>
            <a:endParaRPr lang="hr-HR" sz="1000" b="1" dirty="0"/>
          </a:p>
          <a:p>
            <a:endParaRPr lang="hr-HR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38D1212A-F1A0-4CF8-AE2C-9134672F4C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1" y="731837"/>
          <a:ext cx="7571181" cy="370529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33136">
                  <a:extLst>
                    <a:ext uri="{9D8B030D-6E8A-4147-A177-3AD203B41FA5}">
                      <a16:colId xmlns:a16="http://schemas.microsoft.com/office/drawing/2014/main" val="399099020"/>
                    </a:ext>
                  </a:extLst>
                </a:gridCol>
                <a:gridCol w="1069051">
                  <a:extLst>
                    <a:ext uri="{9D8B030D-6E8A-4147-A177-3AD203B41FA5}">
                      <a16:colId xmlns:a16="http://schemas.microsoft.com/office/drawing/2014/main" val="1823409368"/>
                    </a:ext>
                  </a:extLst>
                </a:gridCol>
                <a:gridCol w="661721">
                  <a:extLst>
                    <a:ext uri="{9D8B030D-6E8A-4147-A177-3AD203B41FA5}">
                      <a16:colId xmlns:a16="http://schemas.microsoft.com/office/drawing/2014/main" val="3870610338"/>
                    </a:ext>
                  </a:extLst>
                </a:gridCol>
                <a:gridCol w="590552">
                  <a:extLst>
                    <a:ext uri="{9D8B030D-6E8A-4147-A177-3AD203B41FA5}">
                      <a16:colId xmlns:a16="http://schemas.microsoft.com/office/drawing/2014/main" val="1778907349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1029858537"/>
                    </a:ext>
                  </a:extLst>
                </a:gridCol>
                <a:gridCol w="801031">
                  <a:extLst>
                    <a:ext uri="{9D8B030D-6E8A-4147-A177-3AD203B41FA5}">
                      <a16:colId xmlns:a16="http://schemas.microsoft.com/office/drawing/2014/main" val="4009665639"/>
                    </a:ext>
                  </a:extLst>
                </a:gridCol>
                <a:gridCol w="743490">
                  <a:extLst>
                    <a:ext uri="{9D8B030D-6E8A-4147-A177-3AD203B41FA5}">
                      <a16:colId xmlns:a16="http://schemas.microsoft.com/office/drawing/2014/main" val="1395133378"/>
                    </a:ext>
                  </a:extLst>
                </a:gridCol>
              </a:tblGrid>
              <a:tr h="555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Pasmina 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Breed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broj </a:t>
                      </a:r>
                      <a:endParaRPr lang="hr-HR" sz="1200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ndp, g 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2022/2021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± 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masa, kg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weight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dob, m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age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99703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Simentalska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14.493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5712368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sa </a:t>
                      </a:r>
                      <a:r>
                        <a:rPr lang="hr-HR" sz="1100" dirty="0" err="1">
                          <a:effectLst/>
                        </a:rPr>
                        <a:t>simentalskom</a:t>
                      </a:r>
                      <a:r>
                        <a:rPr lang="hr-HR" sz="1100" dirty="0">
                          <a:effectLst/>
                        </a:rPr>
                        <a:t> pasminom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1.487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310248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za proizvodnju mesa i mlijeka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926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35310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Holstein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2.596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4695919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Smeđa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72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3667304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mliječnih pasmina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34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15,3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99042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Angus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163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+33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3217385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 s mesnom pasminom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2.357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592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8411132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mesnih pasmina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329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36449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Limousin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583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676652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Charolais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241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631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375865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Salers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+35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072237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Aubrac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21,0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8377886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Istarsko govedo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128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299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19,6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03003716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Hereford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43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155604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Belgijsko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17,6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592955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Sve / All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23.251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308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18,0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6416763"/>
                  </a:ext>
                </a:extLst>
              </a:tr>
            </a:tbl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53FC9548-9C71-4A39-A242-312FC1033266}"/>
              </a:ext>
            </a:extLst>
          </p:cNvPr>
          <p:cNvSpPr/>
          <p:nvPr/>
        </p:nvSpPr>
        <p:spPr>
          <a:xfrm>
            <a:off x="323528" y="4464299"/>
            <a:ext cx="77048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MP. 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ojedinačno su prikazane pasmine s najmanje 20 zaklanih grla 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breeds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with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least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20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slaughtered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animals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are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given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;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neto dnevni prirast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ndg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net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daily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gain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masa - masa toplih polovica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carcass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weight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dob pri klanju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the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age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months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id="{C947B3B1-0B77-480E-B6D9-23184C6B3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36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382258-E171-42EE-AF03-4E92B34453DB}"/>
              </a:ext>
            </a:extLst>
          </p:cNvPr>
          <p:cNvSpPr/>
          <p:nvPr/>
        </p:nvSpPr>
        <p:spPr>
          <a:xfrm>
            <a:off x="179512" y="274638"/>
            <a:ext cx="837909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Završetak testnog razdoblja 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– komisijska ocjena u dobi od </a:t>
            </a: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365 (281- 450)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dana starosti - komisiju za ocjenu čine predstavnik Centra za stočarstvo i uzgajivač ili predstavnik uzgojnog udruženja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Završno vaganje 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– masa se bilježi na obrazac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Zapisnik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izmjera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ocjena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muškog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grla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postupku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testiranja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vlastiti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rast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razvoj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proizvodnim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uvjetima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Ocjena vanjštine bikova provodi se na dan komisijske ocjene grla – ocjene se upisuju na obrazac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Zapisnik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izmjera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 err="1">
                <a:latin typeface="Arial" panose="020B0604020202020204" pitchFamily="34" charset="0"/>
                <a:cs typeface="Arial" panose="020B0604020202020204" pitchFamily="34" charset="0"/>
              </a:rPr>
              <a:t>ocjena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U ocjeni vanjštine promatraju se skupne osobine: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	mišićavost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	okvir (građa skeleta)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	funkcionalna svojstva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	opća (ostala) svojstva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	kondicija i tip</a:t>
            </a:r>
          </a:p>
        </p:txBody>
      </p:sp>
    </p:spTree>
    <p:extLst>
      <p:ext uri="{BB962C8B-B14F-4D97-AF65-F5344CB8AC3E}">
        <p14:creationId xmlns:p14="http://schemas.microsoft.com/office/powerpoint/2010/main" val="2709720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144000" cy="68836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br>
              <a:rPr lang="hr-HR" altLang="sr-Latn-RS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hr-HR" sz="1400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39C4B5EA-4EC6-408F-8B2A-27FDA2632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 err="1"/>
              <a:t>Tablica</a:t>
            </a:r>
            <a:r>
              <a:rPr lang="en-US" sz="1000" b="1" dirty="0"/>
              <a:t> 21. </a:t>
            </a:r>
            <a:r>
              <a:rPr lang="en-US" sz="1000" b="1" dirty="0" err="1"/>
              <a:t>Klaonička</a:t>
            </a:r>
            <a:r>
              <a:rPr lang="en-US" sz="1000" b="1" dirty="0"/>
              <a:t> </a:t>
            </a:r>
            <a:r>
              <a:rPr lang="en-US" sz="1000" b="1" dirty="0" err="1"/>
              <a:t>svojstva</a:t>
            </a:r>
            <a:r>
              <a:rPr lang="en-US" sz="1000" b="1" dirty="0"/>
              <a:t> </a:t>
            </a:r>
            <a:r>
              <a:rPr lang="en-US" sz="1000" b="1" dirty="0" err="1"/>
              <a:t>mladih</a:t>
            </a:r>
            <a:r>
              <a:rPr lang="en-US" sz="1000" b="1" dirty="0"/>
              <a:t> </a:t>
            </a:r>
            <a:r>
              <a:rPr lang="en-US" sz="1000" b="1" dirty="0" err="1"/>
              <a:t>bikova</a:t>
            </a:r>
            <a:r>
              <a:rPr lang="en-US" sz="1000" b="1" dirty="0"/>
              <a:t> (A </a:t>
            </a:r>
            <a:r>
              <a:rPr lang="en-US" sz="1000" b="1" dirty="0" err="1"/>
              <a:t>kategorija</a:t>
            </a:r>
            <a:r>
              <a:rPr lang="en-US" sz="1000" b="1" dirty="0"/>
              <a:t>)  / </a:t>
            </a:r>
            <a:r>
              <a:rPr lang="en-US" sz="1000" dirty="0"/>
              <a:t>The slaughter traits of young bulls (A category)</a:t>
            </a:r>
            <a:endParaRPr lang="hr-HR" sz="1000" dirty="0"/>
          </a:p>
          <a:p>
            <a:pPr marL="0" indent="0">
              <a:buNone/>
            </a:pPr>
            <a:endParaRPr lang="hr-HR" sz="1000" b="1" dirty="0"/>
          </a:p>
          <a:p>
            <a:endParaRPr lang="hr-HR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38D1212A-F1A0-4CF8-AE2C-9134672F4C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1" y="731837"/>
          <a:ext cx="7571181" cy="370529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33136">
                  <a:extLst>
                    <a:ext uri="{9D8B030D-6E8A-4147-A177-3AD203B41FA5}">
                      <a16:colId xmlns:a16="http://schemas.microsoft.com/office/drawing/2014/main" val="399099020"/>
                    </a:ext>
                  </a:extLst>
                </a:gridCol>
                <a:gridCol w="1069051">
                  <a:extLst>
                    <a:ext uri="{9D8B030D-6E8A-4147-A177-3AD203B41FA5}">
                      <a16:colId xmlns:a16="http://schemas.microsoft.com/office/drawing/2014/main" val="1823409368"/>
                    </a:ext>
                  </a:extLst>
                </a:gridCol>
                <a:gridCol w="661721">
                  <a:extLst>
                    <a:ext uri="{9D8B030D-6E8A-4147-A177-3AD203B41FA5}">
                      <a16:colId xmlns:a16="http://schemas.microsoft.com/office/drawing/2014/main" val="3870610338"/>
                    </a:ext>
                  </a:extLst>
                </a:gridCol>
                <a:gridCol w="590552">
                  <a:extLst>
                    <a:ext uri="{9D8B030D-6E8A-4147-A177-3AD203B41FA5}">
                      <a16:colId xmlns:a16="http://schemas.microsoft.com/office/drawing/2014/main" val="1778907349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1029858537"/>
                    </a:ext>
                  </a:extLst>
                </a:gridCol>
                <a:gridCol w="801031">
                  <a:extLst>
                    <a:ext uri="{9D8B030D-6E8A-4147-A177-3AD203B41FA5}">
                      <a16:colId xmlns:a16="http://schemas.microsoft.com/office/drawing/2014/main" val="4009665639"/>
                    </a:ext>
                  </a:extLst>
                </a:gridCol>
                <a:gridCol w="743490">
                  <a:extLst>
                    <a:ext uri="{9D8B030D-6E8A-4147-A177-3AD203B41FA5}">
                      <a16:colId xmlns:a16="http://schemas.microsoft.com/office/drawing/2014/main" val="1395133378"/>
                    </a:ext>
                  </a:extLst>
                </a:gridCol>
              </a:tblGrid>
              <a:tr h="555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Pasmina 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Breed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broj </a:t>
                      </a:r>
                      <a:endParaRPr lang="hr-HR" sz="1200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ndp, g 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2022/2021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± 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masa, kg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weight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dob, m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age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99703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Simentalska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14.493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5712368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sa </a:t>
                      </a:r>
                      <a:r>
                        <a:rPr lang="hr-HR" sz="1100" dirty="0" err="1">
                          <a:effectLst/>
                        </a:rPr>
                        <a:t>simentalskom</a:t>
                      </a:r>
                      <a:r>
                        <a:rPr lang="hr-HR" sz="1100" dirty="0">
                          <a:effectLst/>
                        </a:rPr>
                        <a:t> pasminom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1.487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310248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za proizvodnju mesa i mlijeka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926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35310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Holstein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2.596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4695919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Smeđa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72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3667304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mliječnih pasmina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34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15,3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99042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Angus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163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+33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3217385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 s mesnom pasminom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2.357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592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8411132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mesnih pasmina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329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36449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Limousin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583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676652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Charolais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241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631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375865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Salers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+35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072237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Aubrac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21,0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8377886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Istarsko govedo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128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299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19,6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03003716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Hereford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43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155604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Belgijsko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17,6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592955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Sve / All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23.251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308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18,0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6416763"/>
                  </a:ext>
                </a:extLst>
              </a:tr>
            </a:tbl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53FC9548-9C71-4A39-A242-312FC1033266}"/>
              </a:ext>
            </a:extLst>
          </p:cNvPr>
          <p:cNvSpPr/>
          <p:nvPr/>
        </p:nvSpPr>
        <p:spPr>
          <a:xfrm>
            <a:off x="323528" y="4464299"/>
            <a:ext cx="77048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 /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MP. P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ojedinačno su prikazane pasmine s najmanje 20 zaklanih grla  /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breeds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with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at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least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20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slaughtered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animals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are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given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; </a:t>
            </a:r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ndp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- neto dnevni prirast /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ndg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-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net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daily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gain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, masa - masa toplih polovica /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carcass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weight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, dob pri klanju -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the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age at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slaughter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in</a:t>
            </a: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months</a:t>
            </a:r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</a:t>
            </a:r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id="{C947B3B1-0B77-480E-B6D9-23184C6B3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36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83A0B2-957E-42DA-ABDF-71096CC45E3A}"/>
              </a:ext>
            </a:extLst>
          </p:cNvPr>
          <p:cNvSpPr/>
          <p:nvPr/>
        </p:nvSpPr>
        <p:spPr>
          <a:xfrm>
            <a:off x="339348" y="283782"/>
            <a:ext cx="849694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Nakon komisijske ocjene priprema se izvještaj s rezultatima </a:t>
            </a:r>
            <a:r>
              <a:rPr lang="hr-HR" sz="2200" dirty="0" err="1">
                <a:latin typeface="Arial" panose="020B0604020202020204" pitchFamily="34" charset="0"/>
                <a:cs typeface="Arial" panose="020B0604020202020204" pitchFamily="34" charset="0"/>
              </a:rPr>
              <a:t>perfomance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testa pojedinačnog grla te se obrazac Zapisnik izmjera i ocjena muškog grla u postupku testiranja dostavlja na Odjel za govedarstvo. Djelatnik odjela za govedarstvo s obrasca unosi podatke u računalnu aplikaciju </a:t>
            </a:r>
            <a:r>
              <a:rPr lang="hr-HR" sz="2200" dirty="0" err="1">
                <a:latin typeface="Arial" panose="020B0604020202020204" pitchFamily="34" charset="0"/>
                <a:cs typeface="Arial" panose="020B0604020202020204" pitchFamily="34" charset="0"/>
              </a:rPr>
              <a:t>Hagris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(Kontrola vaganja i Unos ocjena) te nakon dobivenih rezultata testiranja donosi odluku o namjeni bika:</a:t>
            </a:r>
          </a:p>
          <a:p>
            <a:pPr algn="just"/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•	prirodni pripust </a:t>
            </a:r>
          </a:p>
          <a:p>
            <a:pPr algn="just"/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•	prijedlog za umjetno </a:t>
            </a:r>
            <a:r>
              <a:rPr lang="hr-HR" sz="2200" dirty="0" err="1">
                <a:latin typeface="Arial" panose="020B0604020202020204" pitchFamily="34" charset="0"/>
                <a:cs typeface="Arial" panose="020B0604020202020204" pitchFamily="34" charset="0"/>
              </a:rPr>
              <a:t>osjemenjivanje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•	ne prihvaća se kao rasplodno grlo</a:t>
            </a:r>
          </a:p>
          <a:p>
            <a:pPr algn="just"/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Potom kreira izvještaj o provedenom testiranju grla na vlastiti rast i razvoj u proizvodnim uvjetima koji se dostavlja uzgajivaču i uzgojnom udruženju koje provodi uzgojni program za pasminu bika          bit će kreirani za bikove prijavljene u test od 2024.  </a:t>
            </a:r>
          </a:p>
          <a:p>
            <a:pPr algn="just"/>
            <a:endParaRPr lang="hr-HR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9F8CFD7-409B-44A5-B4E1-92909AB6C8AB}"/>
              </a:ext>
            </a:extLst>
          </p:cNvPr>
          <p:cNvCxnSpPr/>
          <p:nvPr/>
        </p:nvCxnSpPr>
        <p:spPr>
          <a:xfrm>
            <a:off x="1403648" y="5157192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827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144000" cy="68836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br>
              <a:rPr lang="hr-HR" altLang="sr-Latn-RS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hr-HR" sz="1400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39C4B5EA-4EC6-408F-8B2A-27FDA2632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 err="1"/>
              <a:t>Tablica</a:t>
            </a:r>
            <a:r>
              <a:rPr lang="en-US" sz="1000" b="1" dirty="0"/>
              <a:t> 21. </a:t>
            </a:r>
            <a:r>
              <a:rPr lang="en-US" sz="1000" b="1" dirty="0" err="1"/>
              <a:t>Klaonička</a:t>
            </a:r>
            <a:r>
              <a:rPr lang="en-US" sz="1000" b="1" dirty="0"/>
              <a:t> </a:t>
            </a:r>
            <a:r>
              <a:rPr lang="en-US" sz="1000" b="1" dirty="0" err="1"/>
              <a:t>svojstva</a:t>
            </a:r>
            <a:r>
              <a:rPr lang="en-US" sz="1000" b="1" dirty="0"/>
              <a:t> </a:t>
            </a:r>
            <a:r>
              <a:rPr lang="en-US" sz="1000" b="1" dirty="0" err="1"/>
              <a:t>mladih</a:t>
            </a:r>
            <a:r>
              <a:rPr lang="en-US" sz="1000" b="1" dirty="0"/>
              <a:t> </a:t>
            </a:r>
            <a:r>
              <a:rPr lang="en-US" sz="1000" b="1" dirty="0" err="1"/>
              <a:t>bikova</a:t>
            </a:r>
            <a:r>
              <a:rPr lang="en-US" sz="1000" b="1" dirty="0"/>
              <a:t> (A </a:t>
            </a:r>
            <a:r>
              <a:rPr lang="en-US" sz="1000" b="1" dirty="0" err="1"/>
              <a:t>kategorija</a:t>
            </a:r>
            <a:r>
              <a:rPr lang="en-US" sz="1000" b="1" dirty="0"/>
              <a:t>)  / </a:t>
            </a:r>
            <a:r>
              <a:rPr lang="en-US" sz="1000" dirty="0"/>
              <a:t>The slaughter traits of young bulls (A category)</a:t>
            </a:r>
            <a:endParaRPr lang="hr-HR" sz="1000" dirty="0"/>
          </a:p>
          <a:p>
            <a:pPr marL="0" indent="0">
              <a:buNone/>
            </a:pPr>
            <a:endParaRPr lang="hr-HR" sz="1000" b="1" dirty="0"/>
          </a:p>
          <a:p>
            <a:endParaRPr lang="hr-HR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38D1212A-F1A0-4CF8-AE2C-9134672F4C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1" y="731837"/>
          <a:ext cx="7571181" cy="370529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33136">
                  <a:extLst>
                    <a:ext uri="{9D8B030D-6E8A-4147-A177-3AD203B41FA5}">
                      <a16:colId xmlns:a16="http://schemas.microsoft.com/office/drawing/2014/main" val="399099020"/>
                    </a:ext>
                  </a:extLst>
                </a:gridCol>
                <a:gridCol w="1069051">
                  <a:extLst>
                    <a:ext uri="{9D8B030D-6E8A-4147-A177-3AD203B41FA5}">
                      <a16:colId xmlns:a16="http://schemas.microsoft.com/office/drawing/2014/main" val="1823409368"/>
                    </a:ext>
                  </a:extLst>
                </a:gridCol>
                <a:gridCol w="661721">
                  <a:extLst>
                    <a:ext uri="{9D8B030D-6E8A-4147-A177-3AD203B41FA5}">
                      <a16:colId xmlns:a16="http://schemas.microsoft.com/office/drawing/2014/main" val="3870610338"/>
                    </a:ext>
                  </a:extLst>
                </a:gridCol>
                <a:gridCol w="590552">
                  <a:extLst>
                    <a:ext uri="{9D8B030D-6E8A-4147-A177-3AD203B41FA5}">
                      <a16:colId xmlns:a16="http://schemas.microsoft.com/office/drawing/2014/main" val="1778907349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1029858537"/>
                    </a:ext>
                  </a:extLst>
                </a:gridCol>
                <a:gridCol w="801031">
                  <a:extLst>
                    <a:ext uri="{9D8B030D-6E8A-4147-A177-3AD203B41FA5}">
                      <a16:colId xmlns:a16="http://schemas.microsoft.com/office/drawing/2014/main" val="4009665639"/>
                    </a:ext>
                  </a:extLst>
                </a:gridCol>
                <a:gridCol w="743490">
                  <a:extLst>
                    <a:ext uri="{9D8B030D-6E8A-4147-A177-3AD203B41FA5}">
                      <a16:colId xmlns:a16="http://schemas.microsoft.com/office/drawing/2014/main" val="1395133378"/>
                    </a:ext>
                  </a:extLst>
                </a:gridCol>
              </a:tblGrid>
              <a:tr h="555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Pasmina 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Breed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broj </a:t>
                      </a:r>
                      <a:endParaRPr lang="hr-HR" sz="1200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ndp, g 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2022/2021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± 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masa, kg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weight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dob, m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age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99703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Simentalska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14.493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5712368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sa </a:t>
                      </a:r>
                      <a:r>
                        <a:rPr lang="hr-HR" sz="1100" dirty="0" err="1">
                          <a:effectLst/>
                        </a:rPr>
                        <a:t>simentalskom</a:t>
                      </a:r>
                      <a:r>
                        <a:rPr lang="hr-HR" sz="1100" dirty="0">
                          <a:effectLst/>
                        </a:rPr>
                        <a:t> pasminom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1.487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310248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za proizvodnju mesa i mlijeka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926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35310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Holstein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2.596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4695919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Smeđa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72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3667304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mliječnih pasmina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34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15,3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99042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Angus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163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+33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3217385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 s mesnom pasminom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2.357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592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8411132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mesnih pasmina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329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36449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Limousin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583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676652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Charolais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241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631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375865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Salers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+35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072237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Aubrac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21,0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8377886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Istarsko govedo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128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299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19,6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03003716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Hereford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43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155604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Belgijsko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17,6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592955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Sve / All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23.251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308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18,0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6416763"/>
                  </a:ext>
                </a:extLst>
              </a:tr>
            </a:tbl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53FC9548-9C71-4A39-A242-312FC1033266}"/>
              </a:ext>
            </a:extLst>
          </p:cNvPr>
          <p:cNvSpPr/>
          <p:nvPr/>
        </p:nvSpPr>
        <p:spPr>
          <a:xfrm>
            <a:off x="323528" y="4464299"/>
            <a:ext cx="77048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MP. 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ojedinačno su prikazane pasmine s najmanje 20 zaklanih grla 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breeds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with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least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20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slaughtered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animals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are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given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;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neto dnevni prirast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ndg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net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daily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gain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masa - masa toplih polovica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carcass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weight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dob pri klanju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the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age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months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id="{C947B3B1-0B77-480E-B6D9-23184C6B3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36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23C583-D0EE-41A7-A282-E3C66A820F44}"/>
              </a:ext>
            </a:extLst>
          </p:cNvPr>
          <p:cNvSpPr/>
          <p:nvPr/>
        </p:nvSpPr>
        <p:spPr>
          <a:xfrm>
            <a:off x="441379" y="1582341"/>
            <a:ext cx="83790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U slučaju kad uzgajivač želi bika koristiti za rasplod na vlastitom gospodarstvu ili ga je prodao na drugo gospodarstvo podnosi zahtjev za upis u matičnu knjigu uz dodjelu HB broja i izdavanje </a:t>
            </a:r>
            <a:r>
              <a:rPr lang="hr-HR" sz="2200" dirty="0" err="1">
                <a:latin typeface="Arial" panose="020B0604020202020204" pitchFamily="34" charset="0"/>
                <a:cs typeface="Arial" panose="020B0604020202020204" pitchFamily="34" charset="0"/>
              </a:rPr>
              <a:t>zootehničkog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certifikata u područnom uredu Centra za stočarstvo koji dostavlja zahtjev na Odjel za govedarstvo. </a:t>
            </a:r>
          </a:p>
          <a:p>
            <a:pPr algn="just"/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Pozitivno ocjenjeni bikovi odabrani za rasplod </a:t>
            </a: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moraju imati potvrdu porijekla ili DNA tipa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, nakon čega se provodi upis u matičnu knjigu uz dodjelu HB broja i izdavanje </a:t>
            </a:r>
            <a:r>
              <a:rPr lang="hr-HR" sz="2200" dirty="0" err="1">
                <a:latin typeface="Arial" panose="020B0604020202020204" pitchFamily="34" charset="0"/>
                <a:cs typeface="Arial" panose="020B0604020202020204" pitchFamily="34" charset="0"/>
              </a:rPr>
              <a:t>zootehničkog</a:t>
            </a:r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certifikata.</a:t>
            </a:r>
          </a:p>
        </p:txBody>
      </p:sp>
    </p:spTree>
    <p:extLst>
      <p:ext uri="{BB962C8B-B14F-4D97-AF65-F5344CB8AC3E}">
        <p14:creationId xmlns:p14="http://schemas.microsoft.com/office/powerpoint/2010/main" val="2211579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144000" cy="68836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br>
              <a:rPr lang="hr-HR" altLang="sr-Latn-RS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hr-HR" sz="1400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39C4B5EA-4EC6-408F-8B2A-27FDA2632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 err="1"/>
              <a:t>Tablica</a:t>
            </a:r>
            <a:r>
              <a:rPr lang="en-US" sz="1000" b="1" dirty="0"/>
              <a:t> 21. </a:t>
            </a:r>
            <a:r>
              <a:rPr lang="en-US" sz="1000" b="1" dirty="0" err="1"/>
              <a:t>Klaonička</a:t>
            </a:r>
            <a:r>
              <a:rPr lang="en-US" sz="1000" b="1" dirty="0"/>
              <a:t> </a:t>
            </a:r>
            <a:r>
              <a:rPr lang="en-US" sz="1000" b="1" dirty="0" err="1"/>
              <a:t>svojstva</a:t>
            </a:r>
            <a:r>
              <a:rPr lang="en-US" sz="1000" b="1" dirty="0"/>
              <a:t> </a:t>
            </a:r>
            <a:r>
              <a:rPr lang="en-US" sz="1000" b="1" dirty="0" err="1"/>
              <a:t>mladih</a:t>
            </a:r>
            <a:r>
              <a:rPr lang="en-US" sz="1000" b="1" dirty="0"/>
              <a:t> </a:t>
            </a:r>
            <a:r>
              <a:rPr lang="en-US" sz="1000" b="1" dirty="0" err="1"/>
              <a:t>bikova</a:t>
            </a:r>
            <a:r>
              <a:rPr lang="en-US" sz="1000" b="1" dirty="0"/>
              <a:t> (A </a:t>
            </a:r>
            <a:r>
              <a:rPr lang="en-US" sz="1000" b="1" dirty="0" err="1"/>
              <a:t>kategorija</a:t>
            </a:r>
            <a:r>
              <a:rPr lang="en-US" sz="1000" b="1" dirty="0"/>
              <a:t>)  / </a:t>
            </a:r>
            <a:r>
              <a:rPr lang="en-US" sz="1000" dirty="0"/>
              <a:t>The slaughter traits of young bulls (A category)</a:t>
            </a:r>
            <a:endParaRPr lang="hr-HR" sz="1000" dirty="0"/>
          </a:p>
          <a:p>
            <a:pPr marL="0" indent="0">
              <a:buNone/>
            </a:pPr>
            <a:endParaRPr lang="hr-HR" sz="1000" b="1" dirty="0"/>
          </a:p>
          <a:p>
            <a:endParaRPr lang="hr-HR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38D1212A-F1A0-4CF8-AE2C-9134672F4C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1" y="731837"/>
          <a:ext cx="7571181" cy="370529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33136">
                  <a:extLst>
                    <a:ext uri="{9D8B030D-6E8A-4147-A177-3AD203B41FA5}">
                      <a16:colId xmlns:a16="http://schemas.microsoft.com/office/drawing/2014/main" val="399099020"/>
                    </a:ext>
                  </a:extLst>
                </a:gridCol>
                <a:gridCol w="1069051">
                  <a:extLst>
                    <a:ext uri="{9D8B030D-6E8A-4147-A177-3AD203B41FA5}">
                      <a16:colId xmlns:a16="http://schemas.microsoft.com/office/drawing/2014/main" val="1823409368"/>
                    </a:ext>
                  </a:extLst>
                </a:gridCol>
                <a:gridCol w="661721">
                  <a:extLst>
                    <a:ext uri="{9D8B030D-6E8A-4147-A177-3AD203B41FA5}">
                      <a16:colId xmlns:a16="http://schemas.microsoft.com/office/drawing/2014/main" val="3870610338"/>
                    </a:ext>
                  </a:extLst>
                </a:gridCol>
                <a:gridCol w="590552">
                  <a:extLst>
                    <a:ext uri="{9D8B030D-6E8A-4147-A177-3AD203B41FA5}">
                      <a16:colId xmlns:a16="http://schemas.microsoft.com/office/drawing/2014/main" val="1778907349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1029858537"/>
                    </a:ext>
                  </a:extLst>
                </a:gridCol>
                <a:gridCol w="801031">
                  <a:extLst>
                    <a:ext uri="{9D8B030D-6E8A-4147-A177-3AD203B41FA5}">
                      <a16:colId xmlns:a16="http://schemas.microsoft.com/office/drawing/2014/main" val="4009665639"/>
                    </a:ext>
                  </a:extLst>
                </a:gridCol>
                <a:gridCol w="743490">
                  <a:extLst>
                    <a:ext uri="{9D8B030D-6E8A-4147-A177-3AD203B41FA5}">
                      <a16:colId xmlns:a16="http://schemas.microsoft.com/office/drawing/2014/main" val="1395133378"/>
                    </a:ext>
                  </a:extLst>
                </a:gridCol>
              </a:tblGrid>
              <a:tr h="555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Pasmina </a:t>
                      </a:r>
                      <a:endParaRPr lang="hr-HR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Breed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broj </a:t>
                      </a:r>
                      <a:endParaRPr lang="hr-HR" sz="1200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ndp, g 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ndg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2022/2021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± g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masa, kg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weight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dob, m</a:t>
                      </a:r>
                      <a:endParaRPr lang="hr-HR" sz="12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age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99703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Simentalska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14.493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5712368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sa </a:t>
                      </a:r>
                      <a:r>
                        <a:rPr lang="hr-HR" sz="1100" dirty="0" err="1">
                          <a:effectLst/>
                        </a:rPr>
                        <a:t>simentalskom</a:t>
                      </a:r>
                      <a:r>
                        <a:rPr lang="hr-HR" sz="1100" dirty="0">
                          <a:effectLst/>
                        </a:rPr>
                        <a:t> pasminom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1.487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310248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za proizvodnju mesa i mlijeka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926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35310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 err="1">
                          <a:effectLst/>
                        </a:rPr>
                        <a:t>Holstein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2.596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303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4695919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Smeđa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72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569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3667304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Križanac mliječnih pasmina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34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15,3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9904207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Angus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163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+33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3217385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 s mesnom pasminom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2.357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592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-2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313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8411132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Križanac mesnih pasmina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329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364492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Limousin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583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676652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Charolais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241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631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335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375865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Salers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556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+35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299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17,8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072237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Aubrac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-26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21,0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83778864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Istarsko govedo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128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508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299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19,6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03003716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Hereford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43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547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-1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18,5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1556048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Belgijsko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593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+1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315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17,6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5929553"/>
                  </a:ext>
                </a:extLst>
              </a:tr>
              <a:tr h="18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Sve / All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23.251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308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18,0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6416763"/>
                  </a:ext>
                </a:extLst>
              </a:tr>
            </a:tbl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53FC9548-9C71-4A39-A242-312FC1033266}"/>
              </a:ext>
            </a:extLst>
          </p:cNvPr>
          <p:cNvSpPr/>
          <p:nvPr/>
        </p:nvSpPr>
        <p:spPr>
          <a:xfrm>
            <a:off x="323528" y="4464299"/>
            <a:ext cx="77048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MP. 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ojedinačno su prikazane pasmine s najmanje 20 zaklanih grla 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breeds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with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least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20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slaughtered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animals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are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given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;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ndp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neto dnevni prirast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ndg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net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daily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gain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masa - masa toplih polovica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carcass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weight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, dob pri klanju -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the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age at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slaughter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in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</a:rPr>
              <a:t>months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endParaRPr lang="hr-HR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id="{C947B3B1-0B77-480E-B6D9-23184C6B3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36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23C583-D0EE-41A7-A282-E3C66A820F44}"/>
              </a:ext>
            </a:extLst>
          </p:cNvPr>
          <p:cNvSpPr/>
          <p:nvPr/>
        </p:nvSpPr>
        <p:spPr>
          <a:xfrm>
            <a:off x="323527" y="246972"/>
            <a:ext cx="45466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Zahvaljujemo se </a:t>
            </a:r>
          </a:p>
          <a:p>
            <a:pPr algn="just"/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Heifers</a:t>
            </a: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 d.o.o.</a:t>
            </a:r>
          </a:p>
          <a:p>
            <a:pPr algn="just"/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PG </a:t>
            </a:r>
            <a:r>
              <a:rPr lang="hr-H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Božović</a:t>
            </a:r>
            <a:endParaRPr lang="hr-H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Sajoma</a:t>
            </a: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 d.d.</a:t>
            </a:r>
          </a:p>
          <a:p>
            <a:pPr algn="just"/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na dosadašnjoj suradnji i sudjelovanju na 30. Državnoj stočarskoj izložbi i nadamo se uspješnoj suradnji i u budućnosti.</a:t>
            </a:r>
          </a:p>
        </p:txBody>
      </p:sp>
      <p:pic>
        <p:nvPicPr>
          <p:cNvPr id="9" name="Google Shape;105;g2680f6c8b68_0_16">
            <a:extLst>
              <a:ext uri="{FF2B5EF4-FFF2-40B4-BE49-F238E27FC236}">
                <a16:creationId xmlns:a16="http://schemas.microsoft.com/office/drawing/2014/main" id="{59EE0F24-3040-4E20-8BD5-122D64DAC35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7106" y="29333"/>
            <a:ext cx="3600000" cy="22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lika 4">
            <a:extLst>
              <a:ext uri="{FF2B5EF4-FFF2-40B4-BE49-F238E27FC236}">
                <a16:creationId xmlns:a16="http://schemas.microsoft.com/office/drawing/2014/main" id="{2A72394C-EF3C-4CAA-AC55-B4671D33A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016" y="2335298"/>
            <a:ext cx="3600000" cy="1955584"/>
          </a:xfrm>
          <a:prstGeom prst="rect">
            <a:avLst/>
          </a:prstGeom>
        </p:spPr>
      </p:pic>
      <p:pic>
        <p:nvPicPr>
          <p:cNvPr id="12" name="Slika 5">
            <a:extLst>
              <a:ext uri="{FF2B5EF4-FFF2-40B4-BE49-F238E27FC236}">
                <a16:creationId xmlns:a16="http://schemas.microsoft.com/office/drawing/2014/main" id="{4BC65CD3-F9CB-4084-A2A6-9234888A40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3"/>
          <a:stretch/>
        </p:blipFill>
        <p:spPr>
          <a:xfrm>
            <a:off x="5524365" y="4318047"/>
            <a:ext cx="3600000" cy="2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70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0" y="-27384"/>
            <a:ext cx="9143999" cy="6858000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31640" y="1484784"/>
            <a:ext cx="7355160" cy="1512168"/>
          </a:xfrm>
        </p:spPr>
        <p:txBody>
          <a:bodyPr>
            <a:normAutofit/>
          </a:bodyPr>
          <a:lstStyle/>
          <a:p>
            <a:pPr algn="l"/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Hvala na pažnji!</a:t>
            </a:r>
            <a:b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www.hapih.hr</a:t>
            </a:r>
          </a:p>
        </p:txBody>
      </p:sp>
    </p:spTree>
    <p:extLst>
      <p:ext uri="{BB962C8B-B14F-4D97-AF65-F5344CB8AC3E}">
        <p14:creationId xmlns:p14="http://schemas.microsoft.com/office/powerpoint/2010/main" val="335143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02"/>
            <a:ext cx="9144000" cy="6883603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1628800"/>
            <a:ext cx="8115328" cy="2947976"/>
          </a:xfrm>
        </p:spPr>
        <p:txBody>
          <a:bodyPr>
            <a:normAutofit fontScale="90000"/>
          </a:bodyPr>
          <a:lstStyle/>
          <a:p>
            <a:pPr algn="l"/>
            <a:r>
              <a:rPr lang="hr-HR" sz="3600" dirty="0">
                <a:latin typeface="+mn-lt"/>
                <a:cs typeface="Arial" panose="020B0604020202020204" pitchFamily="34" charset="0"/>
              </a:rPr>
              <a:t>Centar za stočarstvo</a:t>
            </a:r>
            <a:br>
              <a:rPr lang="hr-HR" sz="2400" dirty="0">
                <a:latin typeface="+mn-lt"/>
                <a:cs typeface="Arial" panose="020B0604020202020204" pitchFamily="34" charset="0"/>
              </a:rPr>
            </a:br>
            <a:r>
              <a:rPr lang="hr-HR" sz="2400" dirty="0">
                <a:cs typeface="Arial" panose="020B0604020202020204" pitchFamily="34" charset="0"/>
              </a:rPr>
              <a:t>20 Područnih ureda diljem Hrvatske</a:t>
            </a:r>
            <a:br>
              <a:rPr lang="hr-HR" sz="2400" dirty="0">
                <a:cs typeface="Arial" panose="020B0604020202020204" pitchFamily="34" charset="0"/>
              </a:rPr>
            </a:br>
            <a:r>
              <a:rPr lang="hr-HR" sz="2400" dirty="0">
                <a:latin typeface="+mn-lt"/>
                <a:cs typeface="Arial" panose="020B0604020202020204" pitchFamily="34" charset="0"/>
              </a:rPr>
              <a:t>Centar za kontrolu kvalitete stočarskih proizvoda</a:t>
            </a:r>
            <a:br>
              <a:rPr lang="hr-HR" sz="2400" dirty="0">
                <a:latin typeface="+mn-lt"/>
                <a:cs typeface="Arial" panose="020B0604020202020204" pitchFamily="34" charset="0"/>
              </a:rPr>
            </a:br>
            <a:r>
              <a:rPr lang="nn-NO" sz="2400" dirty="0">
                <a:latin typeface="+mn-lt"/>
                <a:cs typeface="Arial" panose="020B0604020202020204" pitchFamily="34" charset="0"/>
              </a:rPr>
              <a:t>S</a:t>
            </a:r>
            <a:r>
              <a:rPr lang="hr-HR" sz="2400" dirty="0" err="1">
                <a:latin typeface="+mn-lt"/>
                <a:cs typeface="Arial" panose="020B0604020202020204" pitchFamily="34" charset="0"/>
              </a:rPr>
              <a:t>amostalna</a:t>
            </a:r>
            <a:r>
              <a:rPr lang="hr-HR" sz="2400" dirty="0">
                <a:latin typeface="+mn-lt"/>
                <a:cs typeface="Arial" panose="020B0604020202020204" pitchFamily="34" charset="0"/>
              </a:rPr>
              <a:t> služba za sustave kvalitete i neobavezne sustave označavanja „Hrana s hrvatskih farmi”</a:t>
            </a:r>
            <a:br>
              <a:rPr lang="hr-HR" sz="2400" dirty="0">
                <a:latin typeface="+mn-lt"/>
                <a:cs typeface="Arial" panose="020B0604020202020204" pitchFamily="34" charset="0"/>
              </a:rPr>
            </a:br>
            <a:r>
              <a:rPr lang="hr-HR" sz="2400" dirty="0">
                <a:latin typeface="+mn-lt"/>
                <a:cs typeface="Arial" panose="020B0604020202020204" pitchFamily="34" charset="0"/>
              </a:rPr>
              <a:t>DNA laboratorij</a:t>
            </a:r>
            <a:br>
              <a:rPr lang="hr-HR" sz="2400" dirty="0">
                <a:latin typeface="+mn-lt"/>
                <a:cs typeface="Arial" panose="020B0604020202020204" pitchFamily="34" charset="0"/>
              </a:rPr>
            </a:br>
            <a:br>
              <a:rPr lang="en-US" sz="2400" dirty="0">
                <a:latin typeface="+mn-lt"/>
                <a:cs typeface="Arial" panose="020B0604020202020204" pitchFamily="34" charset="0"/>
              </a:rPr>
            </a:br>
            <a:endParaRPr lang="hr-HR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hr-H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HRVATSKA AGENCIJA ZA POLJOPRIVREDU I HRANU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EAFF8C-A4A5-4A33-81AC-CF46F9281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3</a:t>
            </a:fld>
            <a:endParaRPr lang="hr-HR" dirty="0"/>
          </a:p>
        </p:txBody>
      </p:sp>
      <p:pic>
        <p:nvPicPr>
          <p:cNvPr id="12" name="Picture 7" descr="IMG_0702">
            <a:extLst>
              <a:ext uri="{FF2B5EF4-FFF2-40B4-BE49-F238E27FC236}">
                <a16:creationId xmlns:a16="http://schemas.microsoft.com/office/drawing/2014/main" id="{497149D5-CCC9-45FC-ABDA-94430C579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1156" y="3961524"/>
            <a:ext cx="2655959" cy="165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7" descr="C:\Users\davorka.blazek\Downloads\IMG-53a3c9f2d7dfc253468befb467119817-V.jpg">
            <a:extLst>
              <a:ext uri="{FF2B5EF4-FFF2-40B4-BE49-F238E27FC236}">
                <a16:creationId xmlns:a16="http://schemas.microsoft.com/office/drawing/2014/main" id="{A89EA3D0-3B27-4B25-AAA4-3A0AFB6D200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66" y="3961524"/>
            <a:ext cx="2059966" cy="1652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0B62B72-DDE8-46A9-BE67-814465DBD14E}"/>
              </a:ext>
            </a:extLst>
          </p:cNvPr>
          <p:cNvPicPr/>
          <p:nvPr/>
        </p:nvPicPr>
        <p:blipFill rotWithShape="1">
          <a:blip r:embed="rId6"/>
          <a:srcRect l="7332" r="8658"/>
          <a:stretch/>
        </p:blipFill>
        <p:spPr>
          <a:xfrm>
            <a:off x="6296278" y="3961524"/>
            <a:ext cx="2051359" cy="165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54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007"/>
            <a:ext cx="9144000" cy="6883603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8864" y="1817457"/>
            <a:ext cx="8229600" cy="4059815"/>
          </a:xfrm>
        </p:spPr>
        <p:txBody>
          <a:bodyPr>
            <a:normAutofit fontScale="90000"/>
          </a:bodyPr>
          <a:lstStyle/>
          <a:p>
            <a:pPr algn="l"/>
            <a:r>
              <a:rPr lang="hr-HR" sz="2400" dirty="0">
                <a:latin typeface="+mn-lt"/>
                <a:cs typeface="Arial" panose="020B0604020202020204" pitchFamily="34" charset="0"/>
              </a:rPr>
              <a:t>Ministarstvo poljoprivrede: </a:t>
            </a:r>
            <a:r>
              <a:rPr lang="hr-HR" sz="2700" dirty="0"/>
              <a:t>Ovlaštenje za provedbu testiranja rasta, razvoja, proizvodnih odlika i genetskog vrednovanja domaćih životinja</a:t>
            </a:r>
            <a:br>
              <a:rPr lang="hr-HR" sz="2700" b="1" dirty="0"/>
            </a:br>
            <a:br>
              <a:rPr lang="hr-HR" sz="2700" b="1" dirty="0"/>
            </a:br>
            <a:r>
              <a:rPr lang="hr-HR" sz="2700" dirty="0"/>
              <a:t>Certifikat kvalitete (ICAR) </a:t>
            </a:r>
            <a:br>
              <a:rPr lang="hr-HR" sz="2700" dirty="0"/>
            </a:br>
            <a:r>
              <a:rPr lang="hr-HR" sz="2700" dirty="0" err="1"/>
              <a:t>The</a:t>
            </a:r>
            <a:r>
              <a:rPr lang="hr-HR" sz="2700" dirty="0"/>
              <a:t> global standard for </a:t>
            </a:r>
            <a:r>
              <a:rPr lang="hr-HR" sz="2700" dirty="0" err="1"/>
              <a:t>livestock</a:t>
            </a:r>
            <a:r>
              <a:rPr lang="hr-HR" sz="2700" dirty="0"/>
              <a:t> data</a:t>
            </a:r>
            <a:br>
              <a:rPr lang="hr-HR" sz="2700" dirty="0"/>
            </a:br>
            <a:r>
              <a:rPr lang="hr-HR" sz="2700" dirty="0"/>
              <a:t>International </a:t>
            </a:r>
            <a:r>
              <a:rPr lang="hr-HR" sz="2700" dirty="0" err="1"/>
              <a:t>society</a:t>
            </a:r>
            <a:r>
              <a:rPr lang="hr-HR" sz="2700" dirty="0"/>
              <a:t> for </a:t>
            </a:r>
            <a:r>
              <a:rPr lang="hr-HR" sz="2700" dirty="0" err="1"/>
              <a:t>animal</a:t>
            </a:r>
            <a:r>
              <a:rPr lang="hr-HR" sz="2700" dirty="0"/>
              <a:t> </a:t>
            </a:r>
            <a:r>
              <a:rPr lang="hr-HR" sz="2700" dirty="0" err="1"/>
              <a:t>genetics</a:t>
            </a:r>
            <a:r>
              <a:rPr lang="hr-HR" sz="2700" dirty="0"/>
              <a:t> - ISAG</a:t>
            </a:r>
            <a:br>
              <a:rPr lang="hr-HR" sz="2700" dirty="0"/>
            </a:br>
            <a:br>
              <a:rPr lang="hr-HR" sz="2400" b="1" dirty="0">
                <a:latin typeface="+mn-lt"/>
                <a:cs typeface="Arial" panose="020B0604020202020204" pitchFamily="34" charset="0"/>
              </a:rPr>
            </a:br>
            <a:br>
              <a:rPr lang="hr-HR" sz="2400" b="1" dirty="0">
                <a:latin typeface="+mn-lt"/>
                <a:cs typeface="Arial" panose="020B0604020202020204" pitchFamily="34" charset="0"/>
              </a:rPr>
            </a:br>
            <a:r>
              <a:rPr lang="hr-HR" sz="2400" dirty="0">
                <a:latin typeface="+mn-lt"/>
                <a:cs typeface="Arial" panose="020B0604020202020204" pitchFamily="34" charset="0"/>
              </a:rPr>
              <a:t>ISO 9001:2015</a:t>
            </a:r>
            <a:br>
              <a:rPr lang="hr-HR" sz="2400" dirty="0">
                <a:latin typeface="+mn-lt"/>
                <a:cs typeface="Arial" panose="020B0604020202020204" pitchFamily="34" charset="0"/>
              </a:rPr>
            </a:br>
            <a:r>
              <a:rPr lang="hr-HR" sz="2400" dirty="0">
                <a:latin typeface="+mn-lt"/>
                <a:cs typeface="Arial" panose="020B0604020202020204" pitchFamily="34" charset="0"/>
              </a:rPr>
              <a:t>ISO 17025:2017</a:t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493472" y="54868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hr-HR" sz="3600" dirty="0">
                <a:latin typeface="+mj-lt"/>
                <a:ea typeface="+mj-ea"/>
                <a:cs typeface="+mj-cs"/>
              </a:rPr>
              <a:t>OVLAŠTENJA I CERTIFIKATI</a:t>
            </a:r>
            <a:endParaRPr kumimoji="0" lang="hr-H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Slika 1" descr="C:\Users\zivkic\Pictures\ICAR_logo-CMYK.png">
            <a:extLst>
              <a:ext uri="{FF2B5EF4-FFF2-40B4-BE49-F238E27FC236}">
                <a16:creationId xmlns:a16="http://schemas.microsoft.com/office/drawing/2014/main" id="{68F6CF72-FD1D-41D4-8A06-2D728EAC06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18247" y="4053555"/>
            <a:ext cx="1361324" cy="140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6" descr="Certifikat kvalitete">
            <a:extLst>
              <a:ext uri="{FF2B5EF4-FFF2-40B4-BE49-F238E27FC236}">
                <a16:creationId xmlns:a16="http://schemas.microsoft.com/office/drawing/2014/main" id="{A26799D5-358B-4E15-81C6-55DE6E2FD2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8400" y="4056319"/>
            <a:ext cx="2458343" cy="173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10B3E-729C-40D9-B415-6D3E70849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4</a:t>
            </a:fld>
            <a:endParaRPr lang="hr-HR"/>
          </a:p>
        </p:txBody>
      </p:sp>
      <p:pic>
        <p:nvPicPr>
          <p:cNvPr id="10" name="Picture 468">
            <a:extLst>
              <a:ext uri="{FF2B5EF4-FFF2-40B4-BE49-F238E27FC236}">
                <a16:creationId xmlns:a16="http://schemas.microsoft.com/office/drawing/2014/main" id="{39093239-6192-404A-A6A4-BFB51D5450D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t="21404" r="28736" b="6019"/>
          <a:stretch/>
        </p:blipFill>
        <p:spPr bwMode="auto">
          <a:xfrm>
            <a:off x="6615572" y="4168353"/>
            <a:ext cx="2087263" cy="1510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961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007"/>
            <a:ext cx="9144000" cy="6883603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2023609"/>
            <a:ext cx="8229600" cy="2029779"/>
          </a:xfrm>
        </p:spPr>
        <p:txBody>
          <a:bodyPr>
            <a:noAutofit/>
          </a:bodyPr>
          <a:lstStyle/>
          <a:p>
            <a:pPr algn="l"/>
            <a:r>
              <a:rPr lang="hr-HR" sz="2800" dirty="0"/>
              <a:t>Provedba specifičnih aktivnosti iz uzgojnih programa</a:t>
            </a:r>
            <a:br>
              <a:rPr lang="hr-HR" sz="2800" dirty="0"/>
            </a:br>
            <a:r>
              <a:rPr lang="hr-HR" sz="2800" dirty="0"/>
              <a:t>Treća strana</a:t>
            </a:r>
            <a:br>
              <a:rPr lang="hr-HR" sz="2800" dirty="0"/>
            </a:br>
            <a:r>
              <a:rPr lang="hr-HR" sz="2800" dirty="0"/>
              <a:t>Sva uzgojna udruženja u: govedarstvu, svinjogojstvu, peradarstvu, pčelarstvu, ovčarstvu i kozarstvu</a:t>
            </a:r>
            <a:br>
              <a:rPr lang="hr-HR" sz="2800" dirty="0"/>
            </a:br>
            <a:r>
              <a:rPr lang="hr-HR" sz="2800" dirty="0"/>
              <a:t>Dio uzgojnih udruženja u konjogojstvu</a:t>
            </a:r>
            <a:br>
              <a:rPr lang="hr-HR" sz="2800" dirty="0"/>
            </a:br>
            <a:b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457200" y="274638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hr-HR" sz="3600" dirty="0"/>
              <a:t>SURADNJA S UZGOJNIM UDRUŽENJIMA</a:t>
            </a:r>
          </a:p>
        </p:txBody>
      </p:sp>
      <p:pic>
        <p:nvPicPr>
          <p:cNvPr id="7" name="Picture 33" descr="https://www.hapih.hr/wp-content/uploads/2021/03/Sredisnji-savez-hrvatskih-uzgajivaca-simentalskog-goveda.png">
            <a:extLst>
              <a:ext uri="{FF2B5EF4-FFF2-40B4-BE49-F238E27FC236}">
                <a16:creationId xmlns:a16="http://schemas.microsoft.com/office/drawing/2014/main" id="{DD27CD0D-7BA4-42AA-88A5-AE55A6A31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2189"/>
            <a:ext cx="78105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https://www.hapih.hr/wp-content/uploads/2021/03/Sredisnji-savez-hrvatskih-uzgajivaca-holstein-goveda.png">
            <a:extLst>
              <a:ext uri="{FF2B5EF4-FFF2-40B4-BE49-F238E27FC236}">
                <a16:creationId xmlns:a16="http://schemas.microsoft.com/office/drawing/2014/main" id="{1C625702-247B-4AC2-89D9-385586E8B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73" y="4225653"/>
            <a:ext cx="8382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6" descr="https://www.hapih.hr/wp-content/uploads/2021/03/Udruga-uzgajivaca-buse.jpg">
            <a:extLst>
              <a:ext uri="{FF2B5EF4-FFF2-40B4-BE49-F238E27FC236}">
                <a16:creationId xmlns:a16="http://schemas.microsoft.com/office/drawing/2014/main" id="{B50A0566-07F9-46CA-B3EA-24A9997FD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17" y="4295451"/>
            <a:ext cx="7239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7" descr="https://www.hapih.hr/wp-content/uploads/2021/03/Udruga-Salers-Croatia.png">
            <a:extLst>
              <a:ext uri="{FF2B5EF4-FFF2-40B4-BE49-F238E27FC236}">
                <a16:creationId xmlns:a16="http://schemas.microsoft.com/office/drawing/2014/main" id="{4B3CFBC2-F392-476F-8F21-384E2523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90" y="4252588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8" descr="https://www.hapih.hr/wp-content/uploads/2021/03/Udruga-uzgajivaca-slavonsko-srijemskog-podolca.jpg">
            <a:extLst>
              <a:ext uri="{FF2B5EF4-FFF2-40B4-BE49-F238E27FC236}">
                <a16:creationId xmlns:a16="http://schemas.microsoft.com/office/drawing/2014/main" id="{457DB9CD-4BE3-41A9-A8F2-624E7AF63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62" y="4262360"/>
            <a:ext cx="8001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9" descr="https://www.hapih.hr/wp-content/uploads/2021/03/Savez-uzgajivaca-istarskog-goveda.png">
            <a:extLst>
              <a:ext uri="{FF2B5EF4-FFF2-40B4-BE49-F238E27FC236}">
                <a16:creationId xmlns:a16="http://schemas.microsoft.com/office/drawing/2014/main" id="{BC277B84-4403-4BC1-90A2-8C57CE354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034" y="4293759"/>
            <a:ext cx="107632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0" descr="https://www.hapih.hr/wp-content/uploads/2021/03/Sredisnji-savez-udruga-uzgajivaca-svinja-Hrvatske.png">
            <a:extLst>
              <a:ext uri="{FF2B5EF4-FFF2-40B4-BE49-F238E27FC236}">
                <a16:creationId xmlns:a16="http://schemas.microsoft.com/office/drawing/2014/main" id="{C7C578FD-C4A6-4D06-812E-F12B68A25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002" y="5110146"/>
            <a:ext cx="8953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1" descr="https://www.hapih.hr/wp-content/uploads/2021/03/Udruga-uzgajivaca-svinja-Banijska-sara.png">
            <a:extLst>
              <a:ext uri="{FF2B5EF4-FFF2-40B4-BE49-F238E27FC236}">
                <a16:creationId xmlns:a16="http://schemas.microsoft.com/office/drawing/2014/main" id="{54FDC2F3-79E7-41B8-A29B-475861CCF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979" y="5111738"/>
            <a:ext cx="7620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2" descr="https://www.hapih.hr/wp-content/uploads/2021/03/Plemenita-opcina-Turopoljska.png">
            <a:extLst>
              <a:ext uri="{FF2B5EF4-FFF2-40B4-BE49-F238E27FC236}">
                <a16:creationId xmlns:a16="http://schemas.microsoft.com/office/drawing/2014/main" id="{032FFDD9-454B-462B-8DF2-6BCC865EC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5" y="5129196"/>
            <a:ext cx="74295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3" descr="https://www.hapih.hr/wp-content/uploads/2021/03/Udruga-uzgajivaca-crne-slavonske-svinje-Fajferica.png">
            <a:extLst>
              <a:ext uri="{FF2B5EF4-FFF2-40B4-BE49-F238E27FC236}">
                <a16:creationId xmlns:a16="http://schemas.microsoft.com/office/drawing/2014/main" id="{D3F2495F-F425-421F-B664-FB3444E0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545" y="5130788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4" descr="https://www.hapih.hr/wp-content/uploads/2021/03/Hrvatski-savez-uzgajivaca-ovaca-i-koza.png">
            <a:extLst>
              <a:ext uri="{FF2B5EF4-FFF2-40B4-BE49-F238E27FC236}">
                <a16:creationId xmlns:a16="http://schemas.microsoft.com/office/drawing/2014/main" id="{D5C67ED1-DB51-455B-9C35-7DBDEC9C3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05" y="5115272"/>
            <a:ext cx="7905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5" descr="https://www.hapih.hr/wp-content/uploads/2021/03/Savez-uzgajivaca-trakenerskih-konja-Hrvatske.jpg">
            <a:extLst>
              <a:ext uri="{FF2B5EF4-FFF2-40B4-BE49-F238E27FC236}">
                <a16:creationId xmlns:a16="http://schemas.microsoft.com/office/drawing/2014/main" id="{A3B00E80-81F2-473A-876C-F4C9FB885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81" y="5120034"/>
            <a:ext cx="75247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8" descr="huusk">
            <a:extLst>
              <a:ext uri="{FF2B5EF4-FFF2-40B4-BE49-F238E27FC236}">
                <a16:creationId xmlns:a16="http://schemas.microsoft.com/office/drawing/2014/main" id="{EE819030-1502-467B-989D-3A15099FA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392" y="5137550"/>
            <a:ext cx="60007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7" descr="https://www.hapih.hr/wp-content/uploads/2021/03/Udruga-uzgajivaca-selekcioniranih-matica-pcela-Hrvatske.jpg">
            <a:extLst>
              <a:ext uri="{FF2B5EF4-FFF2-40B4-BE49-F238E27FC236}">
                <a16:creationId xmlns:a16="http://schemas.microsoft.com/office/drawing/2014/main" id="{1E269066-9FA9-4DB3-8ED3-3CDE7524C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04" y="5932309"/>
            <a:ext cx="249555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AC71C-9EDA-4EDF-8EAF-20280867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8F2-72D2-4A67-A672-7211E606EEB8}" type="slidenum">
              <a:rPr lang="hr-HR" smtClean="0"/>
              <a:pPr/>
              <a:t>5</a:t>
            </a:fld>
            <a:endParaRPr lang="hr-HR"/>
          </a:p>
        </p:txBody>
      </p:sp>
      <p:pic>
        <p:nvPicPr>
          <p:cNvPr id="25" name="Picture 1165">
            <a:extLst>
              <a:ext uri="{FF2B5EF4-FFF2-40B4-BE49-F238E27FC236}">
                <a16:creationId xmlns:a16="http://schemas.microsoft.com/office/drawing/2014/main" id="{7A605DD1-1C85-481C-A1EB-6B05B94FF175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54" y="4289460"/>
            <a:ext cx="104914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A4A6F8F1-1C49-4F2F-9001-CD8BCC263C8A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455" y="5286725"/>
            <a:ext cx="1317033" cy="463654"/>
          </a:xfrm>
          <a:prstGeom prst="rect">
            <a:avLst/>
          </a:prstGeom>
          <a:noFill/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AE269A5B-9546-4B96-9BD5-D05FBFDDDF71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393" y="5089559"/>
            <a:ext cx="1116486" cy="1034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208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34336"/>
            <a:ext cx="9144000" cy="6883603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539552" y="929633"/>
            <a:ext cx="8229600" cy="432048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hr-HR" altLang="sr-Latn-RS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Grafikon 1. Ukupan broj krava i novorođene teladi  </a:t>
            </a:r>
            <a:endParaRPr lang="hr-HR" altLang="sr-Latn-R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D5944555-C640-45F1-8BBD-7510A428BFF7}"/>
              </a:ext>
            </a:extLst>
          </p:cNvPr>
          <p:cNvSpPr/>
          <p:nvPr/>
        </p:nvSpPr>
        <p:spPr>
          <a:xfrm>
            <a:off x="539552" y="5509530"/>
            <a:ext cx="6094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sr-Latn-RS" sz="9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 : MP</a:t>
            </a:r>
            <a:endParaRPr lang="hr-HR" altLang="sr-Latn-RS" sz="600" dirty="0">
              <a:solidFill>
                <a:prstClr val="black"/>
              </a:solidFill>
            </a:endParaRPr>
          </a:p>
        </p:txBody>
      </p:sp>
      <p:graphicFrame>
        <p:nvGraphicFramePr>
          <p:cNvPr id="8" name="Chart 228">
            <a:extLst>
              <a:ext uri="{FF2B5EF4-FFF2-40B4-BE49-F238E27FC236}">
                <a16:creationId xmlns:a16="http://schemas.microsoft.com/office/drawing/2014/main" id="{28DC0349-6829-47CE-AA68-449EB0AC61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7091867"/>
              </p:ext>
            </p:extLst>
          </p:nvPr>
        </p:nvGraphicFramePr>
        <p:xfrm>
          <a:off x="539552" y="1454265"/>
          <a:ext cx="7920880" cy="3870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Pravokutnik 2">
            <a:extLst>
              <a:ext uri="{FF2B5EF4-FFF2-40B4-BE49-F238E27FC236}">
                <a16:creationId xmlns:a16="http://schemas.microsoft.com/office/drawing/2014/main" id="{15B278D8-0B78-45B0-A318-17219184079C}"/>
              </a:ext>
            </a:extLst>
          </p:cNvPr>
          <p:cNvSpPr/>
          <p:nvPr/>
        </p:nvSpPr>
        <p:spPr>
          <a:xfrm>
            <a:off x="457200" y="116536"/>
            <a:ext cx="57348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</a:t>
            </a:r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krava</a:t>
            </a:r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Hrvatskoj</a:t>
            </a:r>
            <a:b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5603"/>
            <a:ext cx="9301681" cy="700230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494301"/>
            <a:ext cx="8229600" cy="230833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br>
              <a:rPr lang="hr-HR" altLang="sr-Latn-RS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hr-HR" sz="1400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BFB374DC-DC01-4111-8B56-E810E5B06CB9}"/>
              </a:ext>
            </a:extLst>
          </p:cNvPr>
          <p:cNvSpPr/>
          <p:nvPr/>
        </p:nvSpPr>
        <p:spPr>
          <a:xfrm>
            <a:off x="457200" y="116536"/>
            <a:ext cx="5734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Tablica 1. </a:t>
            </a:r>
            <a:r>
              <a:rPr lang="hr-H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Pasminske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skupine krava</a:t>
            </a:r>
            <a:r>
              <a: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županijama</a:t>
            </a:r>
            <a:endParaRPr lang="hr-H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4649B488-C652-47F8-9C91-23A0852997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3456513"/>
              </p:ext>
            </p:extLst>
          </p:nvPr>
        </p:nvGraphicFramePr>
        <p:xfrm>
          <a:off x="509060" y="883033"/>
          <a:ext cx="8066520" cy="46604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5203">
                  <a:extLst>
                    <a:ext uri="{9D8B030D-6E8A-4147-A177-3AD203B41FA5}">
                      <a16:colId xmlns:a16="http://schemas.microsoft.com/office/drawing/2014/main" val="2774179935"/>
                    </a:ext>
                  </a:extLst>
                </a:gridCol>
                <a:gridCol w="1159966">
                  <a:extLst>
                    <a:ext uri="{9D8B030D-6E8A-4147-A177-3AD203B41FA5}">
                      <a16:colId xmlns:a16="http://schemas.microsoft.com/office/drawing/2014/main" val="1182046227"/>
                    </a:ext>
                  </a:extLst>
                </a:gridCol>
                <a:gridCol w="1934351">
                  <a:extLst>
                    <a:ext uri="{9D8B030D-6E8A-4147-A177-3AD203B41FA5}">
                      <a16:colId xmlns:a16="http://schemas.microsoft.com/office/drawing/2014/main" val="2473640274"/>
                    </a:ext>
                  </a:extLst>
                </a:gridCol>
                <a:gridCol w="961529">
                  <a:extLst>
                    <a:ext uri="{9D8B030D-6E8A-4147-A177-3AD203B41FA5}">
                      <a16:colId xmlns:a16="http://schemas.microsoft.com/office/drawing/2014/main" val="2191755862"/>
                    </a:ext>
                  </a:extLst>
                </a:gridCol>
                <a:gridCol w="1245471">
                  <a:extLst>
                    <a:ext uri="{9D8B030D-6E8A-4147-A177-3AD203B41FA5}">
                      <a16:colId xmlns:a16="http://schemas.microsoft.com/office/drawing/2014/main" val="279481090"/>
                    </a:ext>
                  </a:extLst>
                </a:gridCol>
              </a:tblGrid>
              <a:tr h="386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Županija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County</a:t>
                      </a:r>
                      <a:endParaRPr lang="hr-HR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Sve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All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Mliječne i komb.*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Dairy and dual p.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Mesne**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Beef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Izvorne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Local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ctr"/>
                </a:tc>
                <a:extLst>
                  <a:ext uri="{0D108BD9-81ED-4DB2-BD59-A6C34878D82A}">
                    <a16:rowId xmlns:a16="http://schemas.microsoft.com/office/drawing/2014/main" val="3368716524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Bjelovarsko-bilogorska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16.877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15.040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1.760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                77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1142296218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Brodsko-posavska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5.408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3.989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1.275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144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3358436505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Dubrovačko-neretvanska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868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468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75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325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892363991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Grad Zagreb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584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554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11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19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1193701847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Istarska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3.282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2.298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347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637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3027396557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Karlovačka</a:t>
                      </a:r>
                      <a:endParaRPr lang="hr-HR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5.573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4.774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741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58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3852750534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Koprivničko-križevačka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14.412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13.831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563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18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3575072248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Krapinsko-zagorska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3.044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2.704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327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13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722652110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Ličko-senjska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10.914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6.028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2.772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2.114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3883837880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Međimurska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2.217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2.136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80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2093832965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Osječko-baranjska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19.723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18.029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1.629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65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1598525722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Požeško-slavonska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3.146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2.344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796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4139843413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Primorsko-goranska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902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592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162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148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2969815231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Sisačko-moslavačka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12.663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10.450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1.961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252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328411462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Splitsko-dalmatinska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5.483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4.688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296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499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1294648189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Šibensko-kninska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5.254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3.492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1.013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749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3315590171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Varaždinska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1.729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1.517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212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0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822116227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Virovitičko-podravska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3.916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2.831</a:t>
                      </a:r>
                      <a:endParaRPr lang="hr-HR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1.070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15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4251424524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Vukovarsko-srijemska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7.307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6.939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353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15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3906731635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Zadarska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5.686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3.988</a:t>
                      </a:r>
                      <a:endParaRPr lang="hr-HR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1.249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449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903045288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Zagrebačka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7.597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7.173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397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27</a:t>
                      </a:r>
                      <a:endParaRPr lang="hr-HR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extLst>
                  <a:ext uri="{0D108BD9-81ED-4DB2-BD59-A6C34878D82A}">
                    <a16:rowId xmlns:a16="http://schemas.microsoft.com/office/drawing/2014/main" val="2281231878"/>
                  </a:ext>
                </a:extLst>
              </a:tr>
              <a:tr h="193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b="1" dirty="0">
                          <a:effectLst/>
                        </a:rPr>
                        <a:t>Sve / All</a:t>
                      </a:r>
                      <a:endParaRPr lang="hr-HR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b="1" dirty="0">
                          <a:effectLst/>
                        </a:rPr>
                        <a:t>136.585</a:t>
                      </a:r>
                      <a:endParaRPr lang="hr-HR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b="1" dirty="0">
                          <a:effectLst/>
                        </a:rPr>
                        <a:t>113.865</a:t>
                      </a:r>
                      <a:endParaRPr lang="hr-HR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17.089</a:t>
                      </a:r>
                      <a:endParaRPr lang="hr-HR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r-HR" sz="1100" b="1" dirty="0">
                          <a:effectLst/>
                        </a:rPr>
                        <a:t>5.631</a:t>
                      </a:r>
                      <a:endParaRPr lang="hr-HR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7" marR="55017" marT="0" marB="0" anchor="ctr"/>
                </a:tc>
                <a:extLst>
                  <a:ext uri="{0D108BD9-81ED-4DB2-BD59-A6C34878D82A}">
                    <a16:rowId xmlns:a16="http://schemas.microsoft.com/office/drawing/2014/main" val="107906314"/>
                  </a:ext>
                </a:extLst>
              </a:tr>
            </a:tbl>
          </a:graphicData>
        </a:graphic>
      </p:graphicFrame>
      <p:sp>
        <p:nvSpPr>
          <p:cNvPr id="13" name="Pravokutnik 12">
            <a:extLst>
              <a:ext uri="{FF2B5EF4-FFF2-40B4-BE49-F238E27FC236}">
                <a16:creationId xmlns:a16="http://schemas.microsoft.com/office/drawing/2014/main" id="{F6D7F991-39B0-4C64-B879-16C54A2996FC}"/>
              </a:ext>
            </a:extLst>
          </p:cNvPr>
          <p:cNvSpPr/>
          <p:nvPr/>
        </p:nvSpPr>
        <p:spPr>
          <a:xfrm>
            <a:off x="539552" y="5549168"/>
            <a:ext cx="7474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Izvor: MP, * krave mliječnih i kombiniranih pasmina /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cows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dairy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dual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purpose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breeds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000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breeds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(uključuju križanca za proizvodnju mesa i mlijeka). </a:t>
            </a:r>
            <a:r>
              <a:rPr lang="hr-HR" sz="1000" b="1" dirty="0">
                <a:latin typeface="Arial Narrow" panose="020B0606020202030204" pitchFamily="34" charset="0"/>
                <a:ea typeface="Calibri" panose="020F0502020204030204" pitchFamily="34" charset="0"/>
              </a:rPr>
              <a:t>**</a:t>
            </a:r>
            <a:r>
              <a:rPr lang="hr-HR" sz="1000" dirty="0">
                <a:latin typeface="Arial Narrow" panose="020B0606020202030204" pitchFamily="34" charset="0"/>
                <a:ea typeface="Calibri" panose="020F0502020204030204" pitchFamily="34" charset="0"/>
              </a:rPr>
              <a:t>Mesnim pasminama pridruženi su križanac s mesnom pasminom i križanac mesnih pasmina</a:t>
            </a:r>
            <a:endParaRPr lang="hr-HR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90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144000" cy="68836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br>
              <a:rPr lang="hr-HR" altLang="sr-Latn-RS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hr-HR" sz="14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4CAA3FD-2632-41E5-84C3-D96A867785A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7544" y="476251"/>
            <a:ext cx="8136904" cy="4968974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hr-HR" altLang="sr-Latn-RS" sz="11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BFEB770-F53B-4A4B-A199-E5AEA9AC06A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85192" y="422527"/>
            <a:ext cx="8085584" cy="56499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1000" dirty="0"/>
          </a:p>
          <a:p>
            <a:endParaRPr lang="hr-HR" dirty="0"/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D8D1B2B3-AE3E-4D35-B701-FA88EA84430A}"/>
              </a:ext>
            </a:extLst>
          </p:cNvPr>
          <p:cNvSpPr/>
          <p:nvPr/>
        </p:nvSpPr>
        <p:spPr>
          <a:xfrm>
            <a:off x="251520" y="259614"/>
            <a:ext cx="8784976" cy="592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hr-H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Ukupan broj krava 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krajem 2023. godine iznosio je 136.585 grla te je u odnosu na  2022. godinu </a:t>
            </a:r>
            <a:r>
              <a:rPr lang="hr-H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manji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za 3.981 grlo odnosno </a:t>
            </a:r>
            <a:r>
              <a:rPr lang="hr-H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2,83 %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hr-H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Najveće smanjenje 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zabilježeno je kod </a:t>
            </a:r>
            <a:r>
              <a:rPr lang="hr-H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mliječnih i kombiniranih pasmina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za 6.465 grla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odn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hr-H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5,37 %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Posljedično tome </a:t>
            </a:r>
            <a:r>
              <a:rPr lang="hr-H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manji je i broj krava u kontroli mliječnosti 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 </a:t>
            </a:r>
            <a:r>
              <a:rPr lang="hr-H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4,55 %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 iznosi 68.384 krava u 2023. godini.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Broja </a:t>
            </a:r>
            <a:r>
              <a:rPr lang="hr-H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stada u kontroli mliječnosti manji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za </a:t>
            </a:r>
            <a:r>
              <a:rPr lang="hr-H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6 %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hr-H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Broj posjednika krava 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također </a:t>
            </a:r>
            <a:r>
              <a:rPr lang="hr-H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smanjen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za 1.148 odnosno </a:t>
            </a:r>
            <a:r>
              <a:rPr lang="hr-H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6,94 %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U odnosu na 2022. godinu došlo je do </a:t>
            </a: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povećanja ukupnog broja goveda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za 1.958 grla odnosno </a:t>
            </a: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0,44 %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. Rezultat je to povećanog broja uvezene teladi za tov na što je direktan utjecaj imao pad cijena stočne hrane.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Povećanje broja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krava mesnih pasmina za 1.616 grla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odn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10,4 %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te na kraju godine iznosi </a:t>
            </a: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17.089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grla i </a:t>
            </a: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izvornih pasmina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za 868 grla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odn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18,2 %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te iznosi  5.631 grlo.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82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144000" cy="68836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br>
              <a:rPr lang="hr-HR" altLang="sr-Latn-RS" sz="1400" dirty="0">
                <a:solidFill>
                  <a:prstClr val="black"/>
                </a:solidFill>
                <a:ea typeface="+mn-ea"/>
                <a:cs typeface="+mn-cs"/>
              </a:rPr>
            </a:br>
            <a:endParaRPr lang="hr-HR" sz="14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4CAA3FD-2632-41E5-84C3-D96A867785A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7544" y="476251"/>
            <a:ext cx="8136904" cy="4968974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hr-HR" altLang="sr-Latn-RS" sz="11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BFEB770-F53B-4A4B-A199-E5AEA9AC06A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85192" y="422527"/>
            <a:ext cx="8085584" cy="56499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1000" dirty="0"/>
          </a:p>
          <a:p>
            <a:endParaRPr lang="hr-HR" dirty="0"/>
          </a:p>
        </p:txBody>
      </p:sp>
      <p:sp>
        <p:nvSpPr>
          <p:cNvPr id="8" name="Pravokutnik 1">
            <a:extLst>
              <a:ext uri="{FF2B5EF4-FFF2-40B4-BE49-F238E27FC236}">
                <a16:creationId xmlns:a16="http://schemas.microsoft.com/office/drawing/2014/main" id="{66640DED-0B1D-41B7-8C42-41A4DF429603}"/>
              </a:ext>
            </a:extLst>
          </p:cNvPr>
          <p:cNvSpPr/>
          <p:nvPr/>
        </p:nvSpPr>
        <p:spPr>
          <a:xfrm>
            <a:off x="827584" y="427614"/>
            <a:ext cx="31454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hr-HR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Grafikon 2. </a:t>
            </a:r>
            <a:r>
              <a:rPr lang="hr-HR" sz="16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Pasminski</a:t>
            </a:r>
            <a:r>
              <a:rPr lang="hr-HR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 sastav krava</a:t>
            </a:r>
            <a:r>
              <a:rPr lang="hr-HR" sz="1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, % </a:t>
            </a:r>
            <a:r>
              <a:rPr lang="hr-HR" sz="1600" b="1" dirty="0"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endParaRPr lang="hr-HR" sz="16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ravokutnik 2">
            <a:extLst>
              <a:ext uri="{FF2B5EF4-FFF2-40B4-BE49-F238E27FC236}">
                <a16:creationId xmlns:a16="http://schemas.microsoft.com/office/drawing/2014/main" id="{21BE79E2-2A6A-408A-84F5-356445B0F517}"/>
              </a:ext>
            </a:extLst>
          </p:cNvPr>
          <p:cNvSpPr/>
          <p:nvPr/>
        </p:nvSpPr>
        <p:spPr>
          <a:xfrm>
            <a:off x="827584" y="5590754"/>
            <a:ext cx="5882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9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 : MP i HAPIH; Napomena: mesne pasmine uključuju križanca s mesnom pasminom i križanca mesnih pasmina</a:t>
            </a:r>
            <a:endParaRPr lang="hr-HR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hr-HR" sz="1100" dirty="0">
                <a:latin typeface="Arial Narrow" panose="020B0606020202030204" pitchFamily="34" charset="0"/>
                <a:ea typeface="Calibri" panose="020F0502020204030204" pitchFamily="34" charset="0"/>
              </a:rPr>
              <a:t> </a:t>
            </a:r>
            <a:endParaRPr lang="hr-HR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1" name="Grafikon 10">
            <a:extLst>
              <a:ext uri="{FF2B5EF4-FFF2-40B4-BE49-F238E27FC236}">
                <a16:creationId xmlns:a16="http://schemas.microsoft.com/office/drawing/2014/main" id="{79A1F0B0-5EE2-44DB-AC2E-9FF2B5415D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6047309"/>
              </p:ext>
            </p:extLst>
          </p:nvPr>
        </p:nvGraphicFramePr>
        <p:xfrm>
          <a:off x="827584" y="970088"/>
          <a:ext cx="7869560" cy="4620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99409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84CD1C9A48C6943BD766094F26855F3" ma:contentTypeVersion="16" ma:contentTypeDescription="Stvaranje novog dokumenta." ma:contentTypeScope="" ma:versionID="7387ab535aa50ad67138eeee86a70173">
  <xsd:schema xmlns:xsd="http://www.w3.org/2001/XMLSchema" xmlns:xs="http://www.w3.org/2001/XMLSchema" xmlns:p="http://schemas.microsoft.com/office/2006/metadata/properties" xmlns:ns2="98d339c6-992e-458e-9252-5519fe3a33d0" xmlns:ns3="975b21c7-0848-48ba-9c60-fd982b07a4d6" xmlns:ns4="55d1c20b-4605-4601-90af-59f2f8c22136" targetNamespace="http://schemas.microsoft.com/office/2006/metadata/properties" ma:root="true" ma:fieldsID="eeedf48ab86f454c1e44efa0f60e0912" ns2:_="" ns3:_="" ns4:_="">
    <xsd:import namespace="98d339c6-992e-458e-9252-5519fe3a33d0"/>
    <xsd:import namespace="975b21c7-0848-48ba-9c60-fd982b07a4d6"/>
    <xsd:import namespace="55d1c20b-4605-4601-90af-59f2f8c2213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d339c6-992e-458e-9252-5519fe3a33d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rijednost ID-a dokumenta" ma:description="Vrijednost ID-a dokumenta dodijeljenog ovoj stavci." ma:internalName="_dlc_DocId" ma:readOnly="true">
      <xsd:simpleType>
        <xsd:restriction base="dms:Text"/>
      </xsd:simpleType>
    </xsd:element>
    <xsd:element name="_dlc_DocIdUrl" ma:index="9" nillable="true" ma:displayName="ID dokumenta" ma:description="Trajna veza do ovog dokumenta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6995fec8-602d-45fd-a2a0-54ddfa2ca091}" ma:internalName="TaxCatchAll" ma:showField="CatchAllData" ma:web="98d339c6-992e-458e-9252-5519fe3a33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5b21c7-0848-48ba-9c60-fd982b07a4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Oznake slika" ma:readOnly="false" ma:fieldId="{5cf76f15-5ced-4ddc-b409-7134ff3c332f}" ma:taxonomyMulti="true" ma:sspId="28a92947-1068-4795-851b-fecff15ddf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1c20b-4605-4601-90af-59f2f8c2213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EC782D-B029-4A8A-BE5C-1FBB863FE39B}"/>
</file>

<file path=customXml/itemProps2.xml><?xml version="1.0" encoding="utf-8"?>
<ds:datastoreItem xmlns:ds="http://schemas.openxmlformats.org/officeDocument/2006/customXml" ds:itemID="{198EC84C-CF34-4317-8526-3D8436EAB67B}"/>
</file>

<file path=customXml/itemProps3.xml><?xml version="1.0" encoding="utf-8"?>
<ds:datastoreItem xmlns:ds="http://schemas.openxmlformats.org/officeDocument/2006/customXml" ds:itemID="{634D2087-D0F6-4442-A62A-96E11C69314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3231</TotalTime>
  <Words>5177</Words>
  <Application>Microsoft Office PowerPoint</Application>
  <PresentationFormat>Prikaz na zaslonu (4:3)</PresentationFormat>
  <Paragraphs>2241</Paragraphs>
  <Slides>25</Slides>
  <Notes>8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0" baseType="lpstr">
      <vt:lpstr>Arial</vt:lpstr>
      <vt:lpstr>Arial Narrow</vt:lpstr>
      <vt:lpstr>Calibri</vt:lpstr>
      <vt:lpstr>Times New Roman</vt:lpstr>
      <vt:lpstr>Tema sustava Office</vt:lpstr>
      <vt:lpstr>PowerPoint prezentacija</vt:lpstr>
      <vt:lpstr>Radionica HUU Salers – Croatia „Inovativni pristup upravljanja uzgojem u sustavu krava-tele”  Brojno stanje i rezultati provedbe uzgojno selekcijskog rada Salers pasmine goveda   Centar za stočarstvo Odjel za govedarstvo Drago Uđbinac, struč.spec.ing.agr.  Čabraji, 03. svibanj 2024.    </vt:lpstr>
      <vt:lpstr>Centar za stočarstvo 20 Područnih ureda diljem Hrvatske Centar za kontrolu kvalitete stočarskih proizvoda Samostalna služba za sustave kvalitete i neobavezne sustave označavanja „Hrana s hrvatskih farmi” DNA laboratorij  </vt:lpstr>
      <vt:lpstr>Ministarstvo poljoprivrede: Ovlaštenje za provedbu testiranja rasta, razvoja, proizvodnih odlika i genetskog vrednovanja domaćih životinja  Certifikat kvalitete (ICAR)  The global standard for livestock data International society for animal genetics - ISAG   ISO 9001:2015 ISO 17025:2017    </vt:lpstr>
      <vt:lpstr>Provedba specifičnih aktivnosti iz uzgojnih programa Treća strana Sva uzgojna udruženja u: govedarstvu, svinjogojstvu, peradarstvu, pčelarstvu, ovčarstvu i kozarstvu Dio uzgojnih udruženja u konjogojstvu  </vt:lpstr>
      <vt:lpstr>PowerPoint prezentacija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Provedba performace testa u field  uvjetima </vt:lpstr>
      <vt:lpstr>PowerPoint prezentacija</vt:lpstr>
      <vt:lpstr> </vt:lpstr>
      <vt:lpstr> </vt:lpstr>
      <vt:lpstr> </vt:lpstr>
      <vt:lpstr> </vt:lpstr>
      <vt:lpstr> </vt:lpstr>
      <vt:lpstr> </vt:lpstr>
      <vt:lpstr> </vt:lpstr>
      <vt:lpstr>Hvala na pažnji! www.hapih.hr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Rale</dc:creator>
  <cp:lastModifiedBy>Drago Uđbinac</cp:lastModifiedBy>
  <cp:revision>250</cp:revision>
  <dcterms:created xsi:type="dcterms:W3CDTF">2019-01-28T09:59:02Z</dcterms:created>
  <dcterms:modified xsi:type="dcterms:W3CDTF">2024-05-02T11:01:31Z</dcterms:modified>
</cp:coreProperties>
</file>