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1" r:id="rId3"/>
    <p:sldId id="258" r:id="rId4"/>
    <p:sldId id="262" r:id="rId5"/>
    <p:sldId id="263" r:id="rId6"/>
    <p:sldId id="265" r:id="rId7"/>
    <p:sldId id="264" r:id="rId8"/>
    <p:sldId id="270" r:id="rId9"/>
    <p:sldId id="271" r:id="rId10"/>
    <p:sldId id="282" r:id="rId11"/>
    <p:sldId id="266" r:id="rId12"/>
    <p:sldId id="267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B88B52-7C08-4EA0-8702-9DD89CE43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42EA675-9BF8-4241-9CB6-BE9D0446E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2A78BFF-04DA-48D8-976A-59DEE5933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1739B52-5DBE-41E1-9349-7DA5B10B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7D91721-4F3F-4C6D-8734-25E189D64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506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51EEF6-FEF8-44FB-B051-03FD6623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5548599-AA9E-4499-8A15-E0A65BCC7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15F1D3-2C9E-4B74-9C10-34529A6F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60C70DC-81E3-42AC-8E4D-26CC6C6EB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78E88E-954B-440E-AAE9-1F168A5F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817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8029522E-0218-4791-87E2-A8A56AF5A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5CB3C73-0658-4D65-B9C4-0502B4FAC9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D7AE1A7-B6D2-47BB-868E-790F2FE9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E9F951D-57A2-4FAD-9816-DAA7DAD9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A2CDA9F-DD12-4EB6-8FB8-01456CBD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455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BEA130-37CD-472A-9D92-5BC449DA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5856E58-0023-4EC6-B6B2-B56C16DFC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DD96B32-3BBA-4A66-85A0-41586E35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9EDF055-0A71-4104-8F32-F8A216F3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096E83A-8E4A-4DC2-A31F-37D4943B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920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21E488-207F-4252-8569-C5125E7F6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EB28B7B-BB06-4369-911A-19706BDC9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484B20-E3AB-4EAA-A0B0-8AC2E482A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C48CB9C-C57B-475A-BF8C-BF425BE3F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995788C-6F63-4EC3-A300-080360BE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72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21A859-67F3-41D1-8578-FCEAD01BD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7FEDDC-EA67-41DD-9695-E99E66918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BC7796B-8211-429F-9865-F831B1AEE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CCA16AE-43DC-4D9D-A932-0C1FCC894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8487A91-9145-4FD0-91A2-5AD6D3EC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30FA1EC-F3A9-4BD2-9F5C-79DAD5939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43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10D194-CF6D-4958-A98D-6FFD72E61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D24987D-7B88-4E38-943E-F5EF2FCB1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4DA207F-6BAE-4350-8D72-64DE4B103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43D3C71-E004-4031-83D2-62F431CDBF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8F559B7-F2EE-4CE4-BF5D-20B4C1892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8AB2780-A1A8-44A3-9E6C-918787EC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B4A4BAA5-3B18-4174-ACD3-C7BEEAF2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B88C4700-E19A-45B0-A75E-AF4CCD91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458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6C4E02-DF3D-4FFC-BB88-C7903E64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22140B7-04AE-4E43-906E-E2EC3BA8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55E6F09C-2394-4813-90C6-F9454A4C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6386815-AB05-49D9-8A1C-99B075E26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617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D6122B53-4DE7-4C31-A7DF-47DBB167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FB19BB1-D62D-441A-B5F3-A034C5B0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3D4DD5E-F24B-4004-9AE5-BB8A9D545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148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E762A0-5B18-4E0C-8755-B4D652668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CCC3FF-E988-438E-AA5C-39A5D3DF6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EE46552-EAD3-4484-889E-ACAEF076D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BB41D24-2E09-49B5-ABA6-E8CB3918B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BAB8622-2EF3-4DEB-9A6C-2380C2FEB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D799DA0-558C-4DF3-9956-B7A49DAA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015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4E45E8-95C0-4042-8F58-A76AF642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67D161DD-506F-4D94-A27F-1C7BDCB9D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D0EC6E8-59E4-44CA-89F4-F9F404104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AAE016D-410B-424B-8491-A24AE07A7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6A4283-EB2F-4E1B-8F69-4C2C958B5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C098C18-6998-4A7C-948E-26170427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679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F638D8B8-A329-40DC-8E78-D3DE678C9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0206626-8EF3-493E-8223-1FF65F6FD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F695118-A128-4252-A94C-6C4AEF722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60BFF-3B84-47B8-85AE-AC25FDBDD12E}" type="datetimeFigureOut">
              <a:rPr lang="hr-HR" smtClean="0"/>
              <a:t>2.4.2024.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48DC470-82FD-4465-9A52-96C4E1CC37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D2552E9-9838-4578-B2D1-06806ADBB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DAB0A-3294-413F-9119-3F38D11043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93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4">
            <a:extLst>
              <a:ext uri="{FF2B5EF4-FFF2-40B4-BE49-F238E27FC236}">
                <a16:creationId xmlns:a16="http://schemas.microsoft.com/office/drawing/2014/main" id="{5D4D92A5-4A08-870F-78A1-EB4E9FC5CD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8599" y="328475"/>
            <a:ext cx="8345010" cy="640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302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737736-935E-38B3-3BD2-9C65C185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C00000"/>
                </a:solidFill>
              </a:rPr>
              <a:t>TROŠKOVI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68CE81-9FA2-01E8-710A-5BDE31B00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200" b="1" dirty="0"/>
              <a:t>TRANSPORT ( KLAONICA ) ….. 100 </a:t>
            </a:r>
            <a:r>
              <a:rPr lang="hr-HR" sz="3200" b="1" dirty="0" err="1"/>
              <a:t>Eur</a:t>
            </a:r>
            <a:r>
              <a:rPr lang="hr-HR" sz="3200" b="1" dirty="0"/>
              <a:t> </a:t>
            </a:r>
          </a:p>
          <a:p>
            <a:r>
              <a:rPr lang="hr-HR" sz="3200" b="1" dirty="0"/>
              <a:t>KLANJE …………………………………100 </a:t>
            </a:r>
            <a:r>
              <a:rPr lang="hr-HR" sz="3200" b="1" dirty="0" err="1"/>
              <a:t>Eur</a:t>
            </a:r>
            <a:r>
              <a:rPr lang="hr-HR" sz="3200" b="1" dirty="0"/>
              <a:t>   </a:t>
            </a:r>
          </a:p>
          <a:p>
            <a:r>
              <a:rPr lang="hr-HR" sz="3200" b="1" dirty="0" err="1"/>
              <a:t>Rasjecanje</a:t>
            </a:r>
            <a:r>
              <a:rPr lang="hr-HR" sz="3200" b="1" dirty="0"/>
              <a:t> i konfekcija ……………80 </a:t>
            </a:r>
            <a:r>
              <a:rPr lang="hr-HR" sz="3200" b="1" dirty="0" err="1"/>
              <a:t>Eur</a:t>
            </a:r>
            <a:r>
              <a:rPr lang="hr-HR" sz="3200" b="1" dirty="0"/>
              <a:t>    </a:t>
            </a:r>
          </a:p>
          <a:p>
            <a:r>
              <a:rPr lang="hr-HR" sz="3200" b="1" dirty="0"/>
              <a:t>Dostava ………………………………….75 </a:t>
            </a:r>
            <a:r>
              <a:rPr lang="hr-HR" sz="3200" b="1" dirty="0" err="1"/>
              <a:t>Eur</a:t>
            </a:r>
            <a:r>
              <a:rPr lang="hr-HR" sz="3200" b="1" dirty="0"/>
              <a:t>       </a:t>
            </a:r>
          </a:p>
          <a:p>
            <a:r>
              <a:rPr lang="hr-HR" sz="3200" b="1" dirty="0"/>
              <a:t>Rad  osoba na pakiranju ………..120 </a:t>
            </a:r>
            <a:r>
              <a:rPr lang="hr-HR" sz="3200" b="1" dirty="0" err="1"/>
              <a:t>Eur</a:t>
            </a:r>
            <a:r>
              <a:rPr lang="hr-HR" sz="3200" b="1" dirty="0"/>
              <a:t>     </a:t>
            </a:r>
          </a:p>
          <a:p>
            <a:pPr marL="0" indent="0">
              <a:buNone/>
            </a:pPr>
            <a:r>
              <a:rPr lang="hr-HR" dirty="0"/>
              <a:t>                                    </a:t>
            </a:r>
            <a:r>
              <a:rPr lang="hr-HR" sz="4000" b="1" dirty="0">
                <a:solidFill>
                  <a:srgbClr val="C00000"/>
                </a:solidFill>
              </a:rPr>
              <a:t>UKUPNO :  475 </a:t>
            </a:r>
            <a:r>
              <a:rPr lang="hr-HR" sz="4000" b="1" dirty="0" err="1">
                <a:solidFill>
                  <a:srgbClr val="C00000"/>
                </a:solidFill>
              </a:rPr>
              <a:t>Eur</a:t>
            </a:r>
            <a:r>
              <a:rPr lang="hr-HR" dirty="0"/>
              <a:t>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11621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4FA407-0F27-4609-9665-A2034EB6B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C00000"/>
                </a:solidFill>
              </a:rPr>
              <a:t>          ZAKLJUČAK           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A7513D-6187-463F-92E6-040288F2E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PRODAJA Ž. VAGE : 1.115 kg x 2,5 = </a:t>
            </a:r>
            <a:r>
              <a:rPr lang="hr-HR" sz="4000" b="1" dirty="0">
                <a:solidFill>
                  <a:srgbClr val="C00000"/>
                </a:solidFill>
              </a:rPr>
              <a:t>2.787,50 </a:t>
            </a:r>
            <a:r>
              <a:rPr lang="hr-HR" sz="4000" b="1" dirty="0" err="1">
                <a:solidFill>
                  <a:srgbClr val="C00000"/>
                </a:solidFill>
              </a:rPr>
              <a:t>Eur</a:t>
            </a:r>
            <a:endParaRPr lang="hr-HR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PRODAJA MESA : 703,65 kg  = 4.565,78 </a:t>
            </a:r>
            <a:r>
              <a:rPr lang="hr-HR" sz="4000" b="1" dirty="0" err="1">
                <a:solidFill>
                  <a:srgbClr val="002060"/>
                </a:solidFill>
              </a:rPr>
              <a:t>Eur</a:t>
            </a:r>
            <a:endParaRPr lang="hr-HR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TROŠKOVI :                                    - 475,00 </a:t>
            </a:r>
            <a:r>
              <a:rPr lang="hr-HR" sz="4000" b="1" dirty="0" err="1">
                <a:solidFill>
                  <a:srgbClr val="002060"/>
                </a:solidFill>
              </a:rPr>
              <a:t>Eur</a:t>
            </a:r>
            <a:endParaRPr lang="hr-HR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PRODAJA MESA :                         </a:t>
            </a:r>
            <a:r>
              <a:rPr lang="hr-HR" sz="4000" b="1" dirty="0">
                <a:solidFill>
                  <a:srgbClr val="C00000"/>
                </a:solidFill>
              </a:rPr>
              <a:t>4.090,78 </a:t>
            </a:r>
            <a:r>
              <a:rPr lang="hr-HR" sz="4000" b="1" dirty="0" err="1">
                <a:solidFill>
                  <a:srgbClr val="C00000"/>
                </a:solidFill>
              </a:rPr>
              <a:t>Eur</a:t>
            </a:r>
            <a:endParaRPr lang="hr-HR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sz="6000" b="1" dirty="0">
                <a:solidFill>
                  <a:srgbClr val="C00000"/>
                </a:solidFill>
              </a:rPr>
              <a:t>Razlika : 1.303,28  </a:t>
            </a:r>
            <a:r>
              <a:rPr lang="hr-HR" sz="6000" b="1" dirty="0" err="1">
                <a:solidFill>
                  <a:srgbClr val="C00000"/>
                </a:solidFill>
              </a:rPr>
              <a:t>Eur</a:t>
            </a:r>
            <a:r>
              <a:rPr lang="hr-HR" sz="6000" b="1" dirty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AutoNum type="arabicPeriod"/>
            </a:pPr>
            <a:endParaRPr lang="hr-HR" sz="3200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hr-HR" sz="3200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hr-HR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426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16914F-11FD-4046-8587-8BF45A20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                   </a:t>
            </a:r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dirty="0"/>
              <a:t>                       </a:t>
            </a: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dirty="0"/>
              <a:t>             </a:t>
            </a:r>
            <a:r>
              <a:rPr lang="hr-HR" sz="8900" b="1" dirty="0">
                <a:solidFill>
                  <a:srgbClr val="C00000"/>
                </a:solidFill>
              </a:rPr>
              <a:t>HVALA NA PAŽNJI</a:t>
            </a:r>
            <a:br>
              <a:rPr lang="hr-HR" sz="8900" b="1" dirty="0">
                <a:solidFill>
                  <a:srgbClr val="C00000"/>
                </a:solidFill>
              </a:rPr>
            </a:br>
            <a:endParaRPr lang="hr-H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69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3772B2-7C6C-434B-8BFF-5945BAE3B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     </a:t>
            </a:r>
            <a:r>
              <a:rPr lang="hr-HR" sz="6000" b="1" dirty="0">
                <a:solidFill>
                  <a:srgbClr val="C00000"/>
                </a:solidFill>
              </a:rPr>
              <a:t>E.U.R.O.P. - KLASE TRUPOVA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612914E-93EF-498E-9F7E-B2EC7AB9C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4800" b="1" dirty="0">
                <a:solidFill>
                  <a:srgbClr val="C00000"/>
                </a:solidFill>
              </a:rPr>
              <a:t>MESO</a:t>
            </a:r>
            <a:r>
              <a:rPr lang="hr-HR" sz="4000" b="1" dirty="0">
                <a:solidFill>
                  <a:srgbClr val="C00000"/>
                </a:solidFill>
              </a:rPr>
              <a:t>  </a:t>
            </a:r>
          </a:p>
          <a:p>
            <a:r>
              <a:rPr lang="hr-HR" sz="4000" b="1" dirty="0"/>
              <a:t>Teletina do 8 </a:t>
            </a:r>
            <a:r>
              <a:rPr lang="hr-HR" sz="4000" b="1" dirty="0" err="1"/>
              <a:t>mj</a:t>
            </a:r>
            <a:endParaRPr lang="hr-HR" sz="4000" b="1" dirty="0"/>
          </a:p>
          <a:p>
            <a:r>
              <a:rPr lang="hr-HR" sz="4000" b="1" dirty="0"/>
              <a:t>Mlada junetina do 12 </a:t>
            </a:r>
            <a:r>
              <a:rPr lang="hr-HR" sz="4000" b="1" dirty="0" err="1"/>
              <a:t>mj</a:t>
            </a:r>
            <a:endParaRPr lang="hr-HR" sz="4000" b="1" dirty="0"/>
          </a:p>
          <a:p>
            <a:r>
              <a:rPr lang="hr-HR" sz="4000" b="1" dirty="0"/>
              <a:t>Junetina do 24 </a:t>
            </a:r>
            <a:r>
              <a:rPr lang="hr-HR" sz="4000" b="1" dirty="0" err="1"/>
              <a:t>mj</a:t>
            </a:r>
            <a:endParaRPr lang="hr-HR" sz="4000" b="1" dirty="0"/>
          </a:p>
          <a:p>
            <a:r>
              <a:rPr lang="hr-HR" sz="4000" b="1" dirty="0"/>
              <a:t>Govedina 24 </a:t>
            </a:r>
            <a:r>
              <a:rPr lang="hr-HR" sz="4000" b="1" dirty="0" err="1"/>
              <a:t>mj</a:t>
            </a:r>
            <a:r>
              <a:rPr lang="hr-HR" sz="4000" b="1" dirty="0"/>
              <a:t> +</a:t>
            </a:r>
          </a:p>
        </p:txBody>
      </p:sp>
    </p:spTree>
    <p:extLst>
      <p:ext uri="{BB962C8B-B14F-4D97-AF65-F5344CB8AC3E}">
        <p14:creationId xmlns:p14="http://schemas.microsoft.com/office/powerpoint/2010/main" val="3623437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88715B-6D39-4C77-99E0-0803A46F1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C00000"/>
                </a:solidFill>
              </a:rPr>
              <a:t>    KATEGORIJA  G 24 MJ+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16ED07-4909-45A7-8808-2D55DC055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042" y="186815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1371600" lvl="3" indent="0">
              <a:buNone/>
            </a:pPr>
            <a:endParaRPr lang="hr-HR" sz="3600" b="1" dirty="0">
              <a:solidFill>
                <a:srgbClr val="002060"/>
              </a:solidFill>
            </a:endParaRPr>
          </a:p>
          <a:p>
            <a:pPr marL="1371600" lvl="3" indent="0">
              <a:buNone/>
            </a:pPr>
            <a:r>
              <a:rPr lang="hr-HR" sz="19200" b="1" dirty="0">
                <a:solidFill>
                  <a:srgbClr val="C00000"/>
                </a:solidFill>
              </a:rPr>
              <a:t>BIK – Rođen 28.11.2017.</a:t>
            </a:r>
          </a:p>
          <a:p>
            <a:pPr marL="1371600" lvl="3" indent="0">
              <a:buNone/>
            </a:pPr>
            <a:r>
              <a:rPr lang="hr-HR" sz="19200" b="1" dirty="0">
                <a:solidFill>
                  <a:srgbClr val="C00000"/>
                </a:solidFill>
              </a:rPr>
              <a:t>Zaklan :  06.07.2023.</a:t>
            </a:r>
          </a:p>
          <a:p>
            <a:pPr marL="1371600" lvl="3" indent="0">
              <a:buNone/>
            </a:pPr>
            <a:r>
              <a:rPr lang="hr-HR" sz="19200" b="1" dirty="0">
                <a:solidFill>
                  <a:srgbClr val="C00000"/>
                </a:solidFill>
              </a:rPr>
              <a:t>Starost : 5,5 god. </a:t>
            </a:r>
          </a:p>
          <a:p>
            <a:pPr marL="1371600" lvl="3" indent="0">
              <a:buNone/>
            </a:pPr>
            <a:endParaRPr lang="hr-HR" sz="19200" b="1" dirty="0">
              <a:solidFill>
                <a:srgbClr val="C00000"/>
              </a:solidFill>
            </a:endParaRPr>
          </a:p>
          <a:p>
            <a:pPr marL="1371600" lvl="3" indent="0">
              <a:buNone/>
            </a:pPr>
            <a:r>
              <a:rPr lang="hr-HR" sz="17600" b="1" dirty="0">
                <a:solidFill>
                  <a:srgbClr val="002060"/>
                </a:solidFill>
              </a:rPr>
              <a:t>ŽIVA VAGA  …………..   1.115 Kg</a:t>
            </a:r>
          </a:p>
          <a:p>
            <a:pPr marL="1371600" lvl="3" indent="0">
              <a:buNone/>
            </a:pPr>
            <a:r>
              <a:rPr lang="hr-HR" sz="17600" b="1" dirty="0">
                <a:solidFill>
                  <a:srgbClr val="002060"/>
                </a:solidFill>
              </a:rPr>
              <a:t>HLADNI TRUP …………     705 Kg</a:t>
            </a:r>
          </a:p>
          <a:p>
            <a:pPr marL="1371600" lvl="3" indent="0">
              <a:buNone/>
            </a:pPr>
            <a:r>
              <a:rPr lang="hr-HR" sz="17600" b="1" dirty="0">
                <a:solidFill>
                  <a:srgbClr val="002060"/>
                </a:solidFill>
              </a:rPr>
              <a:t>RANDMAN ……………..      63 %</a:t>
            </a:r>
          </a:p>
          <a:p>
            <a:pPr marL="1371600" lvl="3" indent="0">
              <a:buNone/>
            </a:pPr>
            <a:r>
              <a:rPr lang="hr-HR" sz="17600" b="1" dirty="0">
                <a:solidFill>
                  <a:srgbClr val="C00000"/>
                </a:solidFill>
              </a:rPr>
              <a:t>KATEG. B  / KL.R= /  ZAMAST. 4- /</a:t>
            </a:r>
          </a:p>
          <a:p>
            <a:pPr marL="1371600" lvl="3" indent="0">
              <a:buNone/>
            </a:pPr>
            <a:endParaRPr lang="hr-HR" sz="19200" b="1" dirty="0">
              <a:solidFill>
                <a:srgbClr val="002060"/>
              </a:solidFill>
            </a:endParaRPr>
          </a:p>
          <a:p>
            <a:pPr marL="1371600" lvl="3" indent="0">
              <a:buNone/>
            </a:pPr>
            <a:endParaRPr lang="hr-HR" sz="8000" b="1" dirty="0">
              <a:solidFill>
                <a:srgbClr val="002060"/>
              </a:solidFill>
            </a:endParaRPr>
          </a:p>
          <a:p>
            <a:pPr marL="1371600" lvl="3" indent="0">
              <a:buNone/>
            </a:pPr>
            <a:endParaRPr lang="hr-HR" sz="8000" b="1" dirty="0">
              <a:solidFill>
                <a:srgbClr val="C00000"/>
              </a:solidFill>
            </a:endParaRPr>
          </a:p>
          <a:p>
            <a:pPr marL="1371600" lvl="3" indent="0">
              <a:buNone/>
            </a:pPr>
            <a:endParaRPr lang="hr-HR" sz="8000" b="1" dirty="0">
              <a:solidFill>
                <a:srgbClr val="002060"/>
              </a:solidFill>
            </a:endParaRPr>
          </a:p>
          <a:p>
            <a:pPr marL="1371600" lvl="3" indent="0">
              <a:buNone/>
            </a:pPr>
            <a:r>
              <a:rPr lang="hr-HR" sz="8000" b="1" dirty="0">
                <a:solidFill>
                  <a:srgbClr val="002060"/>
                </a:solidFill>
              </a:rPr>
              <a:t> </a:t>
            </a:r>
          </a:p>
          <a:p>
            <a:pPr marL="1371600" lvl="3" indent="0">
              <a:buNone/>
            </a:pPr>
            <a:r>
              <a:rPr lang="hr-HR" sz="3600" b="1" dirty="0">
                <a:solidFill>
                  <a:srgbClr val="002060"/>
                </a:solidFill>
              </a:rPr>
              <a:t>                       </a:t>
            </a:r>
          </a:p>
          <a:p>
            <a:pPr marL="1371600" lvl="3" indent="0">
              <a:buNone/>
            </a:pPr>
            <a:r>
              <a:rPr lang="hr-HR" sz="3600" b="1" dirty="0">
                <a:solidFill>
                  <a:srgbClr val="002060"/>
                </a:solidFill>
              </a:rPr>
              <a:t>   </a:t>
            </a:r>
          </a:p>
          <a:p>
            <a:pPr marL="1371600" lvl="3" indent="0">
              <a:buNone/>
            </a:pPr>
            <a:endParaRPr lang="hr-HR"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3600" b="1" dirty="0">
                <a:solidFill>
                  <a:srgbClr val="002060"/>
                </a:solidFill>
              </a:rPr>
              <a:t>   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420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D35DEB-F45F-420C-9897-AF3B28736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000" b="1" dirty="0">
                <a:solidFill>
                  <a:srgbClr val="C00000"/>
                </a:solidFill>
              </a:rPr>
              <a:t>I - KATEGORIJA MESA  G 24mj + 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117079-8900-43C0-8060-2660A2E54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38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4800" dirty="0"/>
              <a:t>                                         </a:t>
            </a:r>
            <a:r>
              <a:rPr lang="hr-HR" sz="4800" b="1" dirty="0">
                <a:solidFill>
                  <a:srgbClr val="C00000"/>
                </a:solidFill>
              </a:rPr>
              <a:t>BIK</a:t>
            </a:r>
          </a:p>
          <a:p>
            <a:pPr marL="0" indent="0">
              <a:buNone/>
            </a:pPr>
            <a:r>
              <a:rPr lang="hr-HR" sz="4400" b="1" dirty="0">
                <a:solidFill>
                  <a:srgbClr val="002060"/>
                </a:solidFill>
              </a:rPr>
              <a:t>But B.K.                          226,50 kg                  </a:t>
            </a:r>
          </a:p>
          <a:p>
            <a:pPr marL="0" indent="0">
              <a:buNone/>
            </a:pPr>
            <a:r>
              <a:rPr lang="hr-HR" sz="4400" b="1" dirty="0" err="1">
                <a:solidFill>
                  <a:srgbClr val="002060"/>
                </a:solidFill>
              </a:rPr>
              <a:t>Ramstek</a:t>
            </a:r>
            <a:r>
              <a:rPr lang="hr-HR" sz="4400" b="1" dirty="0">
                <a:solidFill>
                  <a:srgbClr val="002060"/>
                </a:solidFill>
              </a:rPr>
              <a:t>                           60,90  kg   </a:t>
            </a:r>
            <a:r>
              <a:rPr lang="hr-HR" sz="4400" b="1" dirty="0">
                <a:solidFill>
                  <a:srgbClr val="FF0000"/>
                </a:solidFill>
              </a:rPr>
              <a:t>134 Cm                </a:t>
            </a:r>
          </a:p>
          <a:p>
            <a:pPr marL="0" indent="0">
              <a:buNone/>
            </a:pPr>
            <a:r>
              <a:rPr lang="hr-HR" sz="4400" b="1" dirty="0">
                <a:solidFill>
                  <a:srgbClr val="FF0000"/>
                </a:solidFill>
              </a:rPr>
              <a:t>UKUPNO  I KAT.   305,40 Kg  =  43,5 % TRUPA</a:t>
            </a:r>
          </a:p>
        </p:txBody>
      </p:sp>
    </p:spTree>
    <p:extLst>
      <p:ext uri="{BB962C8B-B14F-4D97-AF65-F5344CB8AC3E}">
        <p14:creationId xmlns:p14="http://schemas.microsoft.com/office/powerpoint/2010/main" val="2435242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B47F38-57E6-450E-B2DF-2B655EA15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C00000"/>
                </a:solidFill>
              </a:rPr>
              <a:t>II . KATEGORIJA MESA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C0ABAA8-99EE-4C49-AFDB-DFAF6A567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33" y="199639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4400" dirty="0"/>
              <a:t>                                            </a:t>
            </a:r>
            <a:r>
              <a:rPr lang="hr-HR" sz="4400" b="1" dirty="0">
                <a:solidFill>
                  <a:srgbClr val="C00000"/>
                </a:solidFill>
              </a:rPr>
              <a:t>BIK</a:t>
            </a:r>
          </a:p>
          <a:p>
            <a:pPr marL="0" indent="0">
              <a:buNone/>
            </a:pPr>
            <a:r>
              <a:rPr lang="hr-HR" sz="3200" b="1" dirty="0">
                <a:solidFill>
                  <a:srgbClr val="002060"/>
                </a:solidFill>
              </a:rPr>
              <a:t>LOPATICA  B.K.           108,35 kg                                              </a:t>
            </a:r>
          </a:p>
          <a:p>
            <a:pPr marL="0" indent="0">
              <a:buNone/>
            </a:pPr>
            <a:r>
              <a:rPr lang="hr-HR" sz="3200" b="1" dirty="0">
                <a:solidFill>
                  <a:srgbClr val="002060"/>
                </a:solidFill>
              </a:rPr>
              <a:t>VRAT                              91,20 kg                                           </a:t>
            </a:r>
          </a:p>
          <a:p>
            <a:pPr marL="0" indent="0">
              <a:buNone/>
            </a:pPr>
            <a:r>
              <a:rPr lang="hr-HR" sz="3200" b="1" dirty="0">
                <a:solidFill>
                  <a:srgbClr val="002060"/>
                </a:solidFill>
              </a:rPr>
              <a:t>MESNI OBRESCI            47,20 kg                                               </a:t>
            </a:r>
          </a:p>
          <a:p>
            <a:pPr marL="0" indent="0">
              <a:buNone/>
            </a:pPr>
            <a:r>
              <a:rPr lang="hr-HR" sz="4000" b="1" dirty="0">
                <a:solidFill>
                  <a:srgbClr val="C00000"/>
                </a:solidFill>
              </a:rPr>
              <a:t>UKUPNO II KAT.    246,75 = 35 %  trupa</a:t>
            </a:r>
          </a:p>
          <a:p>
            <a:pPr marL="0" indent="0">
              <a:buNone/>
            </a:pPr>
            <a:endParaRPr lang="hr-HR" sz="33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8249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3CB845-E24F-4B6E-A927-D9B88A845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                                                         </a:t>
            </a:r>
            <a:r>
              <a:rPr lang="hr-HR" sz="4400" b="1" dirty="0">
                <a:solidFill>
                  <a:srgbClr val="C00000"/>
                </a:solidFill>
              </a:rPr>
              <a:t>BIK</a:t>
            </a:r>
          </a:p>
          <a:p>
            <a:pPr marL="0" indent="0">
              <a:buNone/>
            </a:pPr>
            <a:r>
              <a:rPr lang="hr-HR" sz="3200" b="1" dirty="0">
                <a:solidFill>
                  <a:srgbClr val="C00000"/>
                </a:solidFill>
              </a:rPr>
              <a:t>   </a:t>
            </a:r>
            <a:r>
              <a:rPr lang="hr-HR" sz="4400" b="1" dirty="0">
                <a:solidFill>
                  <a:srgbClr val="002060"/>
                </a:solidFill>
              </a:rPr>
              <a:t>Prsa + rebra sa </a:t>
            </a:r>
            <a:r>
              <a:rPr lang="hr-HR" sz="4400" b="1" dirty="0" err="1">
                <a:solidFill>
                  <a:srgbClr val="002060"/>
                </a:solidFill>
              </a:rPr>
              <a:t>flamom</a:t>
            </a:r>
            <a:r>
              <a:rPr lang="hr-HR" sz="4400" b="1" dirty="0">
                <a:solidFill>
                  <a:srgbClr val="002060"/>
                </a:solidFill>
              </a:rPr>
              <a:t> :      96,40 kg </a:t>
            </a:r>
            <a:r>
              <a:rPr lang="hr-HR" sz="4400" b="1" dirty="0"/>
              <a:t>                              </a:t>
            </a:r>
          </a:p>
          <a:p>
            <a:pPr marL="0" indent="0">
              <a:buNone/>
            </a:pPr>
            <a:endParaRPr lang="hr-HR" sz="4400" b="1" dirty="0"/>
          </a:p>
          <a:p>
            <a:pPr marL="0" indent="0">
              <a:buNone/>
            </a:pPr>
            <a:r>
              <a:rPr lang="hr-HR" sz="4400" b="1" dirty="0">
                <a:solidFill>
                  <a:srgbClr val="C00000"/>
                </a:solidFill>
              </a:rPr>
              <a:t>UKUPNO III KAT.  :   96,40    =   13,6 % TRUPA </a:t>
            </a:r>
          </a:p>
          <a:p>
            <a:pPr marL="0" indent="0">
              <a:buNone/>
            </a:pPr>
            <a:endParaRPr lang="hr-HR" sz="4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  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E5191CCB-20A6-4EC5-917D-A8BEDEDDB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000" b="1" dirty="0">
                <a:solidFill>
                  <a:srgbClr val="C00000"/>
                </a:solidFill>
              </a:rPr>
              <a:t>         III-KATEGORIJA MESA    </a:t>
            </a:r>
          </a:p>
        </p:txBody>
      </p:sp>
    </p:spTree>
    <p:extLst>
      <p:ext uri="{BB962C8B-B14F-4D97-AF65-F5344CB8AC3E}">
        <p14:creationId xmlns:p14="http://schemas.microsoft.com/office/powerpoint/2010/main" val="280071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B9BD27-83EF-43F1-A0FB-E3D32B1FD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C00000"/>
                </a:solidFill>
              </a:rPr>
              <a:t>OSTALO VAN KATEGORIJE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9EDEC7-0913-4268-A516-6F61EF70A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4400" b="1" dirty="0">
                <a:solidFill>
                  <a:srgbClr val="C00000"/>
                </a:solidFill>
              </a:rPr>
              <a:t>                                                 BIK                 </a:t>
            </a:r>
          </a:p>
          <a:p>
            <a:pPr marL="0" indent="0">
              <a:buNone/>
            </a:pPr>
            <a:r>
              <a:rPr lang="hr-HR" sz="4400" b="1" dirty="0">
                <a:solidFill>
                  <a:srgbClr val="002060"/>
                </a:solidFill>
              </a:rPr>
              <a:t>BIFTEK                                      11,6 kg                </a:t>
            </a:r>
            <a:endParaRPr lang="hr-HR" sz="4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sz="4400" b="1" dirty="0">
                <a:solidFill>
                  <a:srgbClr val="002060"/>
                </a:solidFill>
              </a:rPr>
              <a:t>KOSTI  buta i lopatice            32,9 kg                </a:t>
            </a:r>
          </a:p>
          <a:p>
            <a:pPr marL="0" indent="0">
              <a:buNone/>
            </a:pPr>
            <a:r>
              <a:rPr lang="hr-HR" sz="4400" b="1" dirty="0">
                <a:solidFill>
                  <a:srgbClr val="002060"/>
                </a:solidFill>
              </a:rPr>
              <a:t> Lojna masnoća                      28,6 kg                  </a:t>
            </a:r>
          </a:p>
          <a:p>
            <a:pPr marL="0" indent="0">
              <a:buNone/>
            </a:pPr>
            <a:r>
              <a:rPr lang="hr-HR" sz="4400" b="1" dirty="0">
                <a:solidFill>
                  <a:srgbClr val="C00000"/>
                </a:solidFill>
              </a:rPr>
              <a:t>UKUPNO VAN KAT.   73,1 kg  = 10,3 % trupa </a:t>
            </a:r>
          </a:p>
        </p:txBody>
      </p:sp>
    </p:spTree>
    <p:extLst>
      <p:ext uri="{BB962C8B-B14F-4D97-AF65-F5344CB8AC3E}">
        <p14:creationId xmlns:p14="http://schemas.microsoft.com/office/powerpoint/2010/main" val="3206277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4FAD01-F9EA-4D15-9263-AF917DF27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C00000"/>
                </a:solidFill>
              </a:rPr>
              <a:t>REKAPITULACIJA</a:t>
            </a:r>
            <a:endParaRPr lang="en-US" sz="8000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C05078D-9DE0-42C7-8362-8E861D3A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>
                <a:solidFill>
                  <a:srgbClr val="C00000"/>
                </a:solidFill>
              </a:rPr>
              <a:t>                                              </a:t>
            </a:r>
            <a:r>
              <a:rPr lang="hr-HR" sz="4800" b="1" dirty="0">
                <a:solidFill>
                  <a:srgbClr val="C00000"/>
                </a:solidFill>
              </a:rPr>
              <a:t>BIK  </a:t>
            </a:r>
            <a:r>
              <a:rPr lang="hr-HR" sz="3200" b="1" dirty="0">
                <a:solidFill>
                  <a:srgbClr val="C00000"/>
                </a:solidFill>
              </a:rPr>
              <a:t>                              </a:t>
            </a:r>
          </a:p>
          <a:p>
            <a:pPr marL="0" indent="0">
              <a:buNone/>
            </a:pPr>
            <a:r>
              <a:rPr lang="hr-HR" sz="4000" b="1" dirty="0"/>
              <a:t> </a:t>
            </a:r>
            <a:r>
              <a:rPr lang="hr-HR" sz="4000" b="1" dirty="0">
                <a:solidFill>
                  <a:srgbClr val="002060"/>
                </a:solidFill>
              </a:rPr>
              <a:t>I- KAT.                      305,40 kg =  43,5 %             </a:t>
            </a: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II- KAT.                      246,75 kg =  35,0 %           </a:t>
            </a: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III- KAT.                       96,4 kg =    11,2 % </a:t>
            </a: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OSTALO VAN KAT.     73,1 KG =    10,3 %                 </a:t>
            </a:r>
          </a:p>
          <a:p>
            <a:pPr marL="0" indent="0">
              <a:buNone/>
            </a:pPr>
            <a:r>
              <a:rPr lang="hr-HR" sz="4000" b="1" dirty="0">
                <a:solidFill>
                  <a:srgbClr val="002060"/>
                </a:solidFill>
              </a:rPr>
              <a:t>        </a:t>
            </a:r>
          </a:p>
          <a:p>
            <a:pPr marL="0" indent="0">
              <a:buNone/>
            </a:pPr>
            <a:r>
              <a:rPr lang="hr-HR" sz="4400" b="1" dirty="0">
                <a:solidFill>
                  <a:srgbClr val="C00000"/>
                </a:solidFill>
              </a:rPr>
              <a:t>U K U P N O </a:t>
            </a:r>
            <a:r>
              <a:rPr lang="hr-HR" sz="4400" b="1">
                <a:solidFill>
                  <a:srgbClr val="C00000"/>
                </a:solidFill>
              </a:rPr>
              <a:t>:       </a:t>
            </a:r>
            <a:r>
              <a:rPr lang="hr-HR" sz="4400" b="1" dirty="0">
                <a:solidFill>
                  <a:srgbClr val="C00000"/>
                </a:solidFill>
              </a:rPr>
              <a:t>703,65 Kg   100 % trupa                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66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8B946E-F82F-4652-8C6D-32B58D00E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7200" b="1" dirty="0">
                <a:solidFill>
                  <a:srgbClr val="C00000"/>
                </a:solidFill>
              </a:rPr>
              <a:t>TRŽNA VRIJEDNOST TRUPA</a:t>
            </a:r>
            <a:endParaRPr lang="en-US" sz="7200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9CDAF6F-45C6-446C-8FEB-521F9D0AA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195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sz="4800" b="1" dirty="0">
                <a:solidFill>
                  <a:srgbClr val="C00000"/>
                </a:solidFill>
              </a:rPr>
              <a:t>                  BIK                                                                      </a:t>
            </a:r>
          </a:p>
          <a:p>
            <a:pPr marL="0" indent="0">
              <a:buNone/>
            </a:pPr>
            <a:r>
              <a:rPr lang="hr-HR" b="1" dirty="0">
                <a:solidFill>
                  <a:srgbClr val="002060"/>
                </a:solidFill>
              </a:rPr>
              <a:t> </a:t>
            </a:r>
            <a:r>
              <a:rPr lang="hr-HR" sz="5200" b="1" dirty="0"/>
              <a:t>I-KAT.       305,40  x   7   =    2.135,78 </a:t>
            </a:r>
            <a:r>
              <a:rPr lang="hr-HR" sz="5200" b="1" dirty="0" err="1"/>
              <a:t>Eur</a:t>
            </a:r>
            <a:r>
              <a:rPr lang="hr-HR" sz="5200" b="1" dirty="0"/>
              <a:t>      </a:t>
            </a:r>
          </a:p>
          <a:p>
            <a:pPr marL="0" indent="0">
              <a:buNone/>
            </a:pPr>
            <a:r>
              <a:rPr lang="hr-HR" sz="5200" b="1" dirty="0"/>
              <a:t> II-KAT.      246,75  x   6  =    1.480,50 </a:t>
            </a:r>
            <a:r>
              <a:rPr lang="hr-HR" sz="5200" b="1" dirty="0" err="1"/>
              <a:t>Eur</a:t>
            </a:r>
            <a:r>
              <a:rPr lang="hr-HR" sz="5200" b="1" dirty="0"/>
              <a:t>      </a:t>
            </a:r>
          </a:p>
          <a:p>
            <a:pPr marL="0" indent="0">
              <a:buNone/>
            </a:pPr>
            <a:r>
              <a:rPr lang="hr-HR" sz="5200" b="1" dirty="0"/>
              <a:t>III-KAT.       96,40  x    5 =        482,00 </a:t>
            </a:r>
            <a:r>
              <a:rPr lang="hr-HR" sz="5200" b="1" dirty="0" err="1"/>
              <a:t>Eur</a:t>
            </a:r>
            <a:r>
              <a:rPr lang="hr-HR" sz="5200" b="1" dirty="0"/>
              <a:t>      </a:t>
            </a:r>
          </a:p>
          <a:p>
            <a:pPr marL="0" indent="0">
              <a:buNone/>
            </a:pPr>
            <a:r>
              <a:rPr lang="hr-HR" sz="5200" b="1" dirty="0"/>
              <a:t>BIFTEK       11,60  </a:t>
            </a:r>
            <a:r>
              <a:rPr lang="hr-HR" sz="4000" b="1" dirty="0"/>
              <a:t>X </a:t>
            </a:r>
            <a:r>
              <a:rPr lang="hr-HR" sz="5200" b="1" dirty="0"/>
              <a:t>  35   =      406,00 </a:t>
            </a:r>
            <a:r>
              <a:rPr lang="hr-HR" sz="5200" b="1" dirty="0" err="1"/>
              <a:t>Eur</a:t>
            </a:r>
            <a:r>
              <a:rPr lang="hr-HR" sz="5200" b="1" dirty="0"/>
              <a:t>      </a:t>
            </a:r>
          </a:p>
          <a:p>
            <a:pPr marL="0" indent="0">
              <a:buNone/>
            </a:pPr>
            <a:r>
              <a:rPr lang="hr-HR" sz="5200" b="1" dirty="0"/>
              <a:t>OSTALO     61,50  x   1,00 =       61,50 </a:t>
            </a:r>
            <a:r>
              <a:rPr lang="hr-HR" sz="5200" b="1" dirty="0" err="1"/>
              <a:t>Eur</a:t>
            </a:r>
            <a:r>
              <a:rPr lang="hr-HR" sz="5200" b="1" dirty="0"/>
              <a:t>           </a:t>
            </a:r>
          </a:p>
          <a:p>
            <a:pPr marL="0" indent="0">
              <a:buNone/>
            </a:pPr>
            <a:r>
              <a:rPr lang="hr-HR" sz="6300" b="1" dirty="0">
                <a:solidFill>
                  <a:srgbClr val="C00000"/>
                </a:solidFill>
              </a:rPr>
              <a:t>UKUPNO :  703,65 Kg = 4.565,78 </a:t>
            </a:r>
            <a:r>
              <a:rPr lang="hr-HR" sz="6300" b="1" dirty="0" err="1">
                <a:solidFill>
                  <a:srgbClr val="C00000"/>
                </a:solidFill>
              </a:rPr>
              <a:t>Eur</a:t>
            </a:r>
            <a:r>
              <a:rPr lang="hr-HR" sz="6300" b="1" dirty="0">
                <a:solidFill>
                  <a:srgbClr val="C00000"/>
                </a:solidFill>
              </a:rPr>
              <a:t> / trup</a:t>
            </a:r>
          </a:p>
          <a:p>
            <a:pPr marL="0" indent="0">
              <a:buNone/>
            </a:pPr>
            <a:r>
              <a:rPr lang="hr-HR" b="1" dirty="0">
                <a:solidFill>
                  <a:srgbClr val="002060"/>
                </a:solidFill>
              </a:rPr>
              <a:t>                </a:t>
            </a:r>
          </a:p>
          <a:p>
            <a:pPr marL="0" indent="0">
              <a:buNone/>
            </a:pPr>
            <a:r>
              <a:rPr lang="hr-HR" b="1" dirty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140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4CD1C9A48C6943BD766094F26855F3" ma:contentTypeVersion="16" ma:contentTypeDescription="Stvaranje novog dokumenta." ma:contentTypeScope="" ma:versionID="7387ab535aa50ad67138eeee86a70173">
  <xsd:schema xmlns:xsd="http://www.w3.org/2001/XMLSchema" xmlns:xs="http://www.w3.org/2001/XMLSchema" xmlns:p="http://schemas.microsoft.com/office/2006/metadata/properties" xmlns:ns2="98d339c6-992e-458e-9252-5519fe3a33d0" xmlns:ns3="975b21c7-0848-48ba-9c60-fd982b07a4d6" xmlns:ns4="55d1c20b-4605-4601-90af-59f2f8c22136" targetNamespace="http://schemas.microsoft.com/office/2006/metadata/properties" ma:root="true" ma:fieldsID="eeedf48ab86f454c1e44efa0f60e0912" ns2:_="" ns3:_="" ns4:_="">
    <xsd:import namespace="98d339c6-992e-458e-9252-5519fe3a33d0"/>
    <xsd:import namespace="975b21c7-0848-48ba-9c60-fd982b07a4d6"/>
    <xsd:import namespace="55d1c20b-4605-4601-90af-59f2f8c2213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d339c6-992e-458e-9252-5519fe3a33d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rijednost ID-a dokumenta" ma:description="Vrijednost ID-a dokumenta dodijeljenog ovoj stavci." ma:internalName="_dlc_DocId" ma:readOnly="true">
      <xsd:simpleType>
        <xsd:restriction base="dms:Text"/>
      </xsd:simpleType>
    </xsd:element>
    <xsd:element name="_dlc_DocIdUrl" ma:index="9" nillable="true" ma:displayName="ID dokumenta" ma:description="Trajna veza do ovog dokumenta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4" nillable="true" ma:displayName="Taxonomy Catch All Column" ma:hidden="true" ma:list="{6995fec8-602d-45fd-a2a0-54ddfa2ca091}" ma:internalName="TaxCatchAll" ma:showField="CatchAllData" ma:web="98d339c6-992e-458e-9252-5519fe3a33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b21c7-0848-48ba-9c60-fd982b07a4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Oznake slika" ma:readOnly="false" ma:fieldId="{5cf76f15-5ced-4ddc-b409-7134ff3c332f}" ma:taxonomyMulti="true" ma:sspId="28a92947-1068-4795-851b-fecff15ddf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1c20b-4605-4601-90af-59f2f8c2213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8d339c6-992e-458e-9252-5519fe3a33d0">FNCFK7HY4YET-1626573995-26791</_dlc_DocId>
    <_dlc_DocIdUrl xmlns="98d339c6-992e-458e-9252-5519fe3a33d0">
      <Url>https://o365mps.sharepoint.com/sites/MPS/RURAL/SHPPPRR/TA/_layouts/15/DocIdRedir.aspx?ID=FNCFK7HY4YET-1626573995-26791</Url>
      <Description>FNCFK7HY4YET-1626573995-26791</Description>
    </_dlc_DocIdUrl>
    <lcf76f155ced4ddcb4097134ff3c332f xmlns="975b21c7-0848-48ba-9c60-fd982b07a4d6">
      <Terms xmlns="http://schemas.microsoft.com/office/infopath/2007/PartnerControls"/>
    </lcf76f155ced4ddcb4097134ff3c332f>
    <TaxCatchAll xmlns="98d339c6-992e-458e-9252-5519fe3a33d0" xsi:nil="true"/>
  </documentManagement>
</p:properties>
</file>

<file path=customXml/itemProps1.xml><?xml version="1.0" encoding="utf-8"?>
<ds:datastoreItem xmlns:ds="http://schemas.openxmlformats.org/officeDocument/2006/customXml" ds:itemID="{FD48BFD8-D844-4AEC-AE56-DA927CACE0C8}"/>
</file>

<file path=customXml/itemProps2.xml><?xml version="1.0" encoding="utf-8"?>
<ds:datastoreItem xmlns:ds="http://schemas.openxmlformats.org/officeDocument/2006/customXml" ds:itemID="{7769A927-C782-4159-948E-F6E16547D356}"/>
</file>

<file path=customXml/itemProps3.xml><?xml version="1.0" encoding="utf-8"?>
<ds:datastoreItem xmlns:ds="http://schemas.openxmlformats.org/officeDocument/2006/customXml" ds:itemID="{9AF8AAC7-5F71-46A2-8C9E-C3A63C8542A5}"/>
</file>

<file path=customXml/itemProps4.xml><?xml version="1.0" encoding="utf-8"?>
<ds:datastoreItem xmlns:ds="http://schemas.openxmlformats.org/officeDocument/2006/customXml" ds:itemID="{6F7AA779-0588-484E-8B9E-FEF3FC8A251D}"/>
</file>

<file path=docProps/app.xml><?xml version="1.0" encoding="utf-8"?>
<Properties xmlns="http://schemas.openxmlformats.org/officeDocument/2006/extended-properties" xmlns:vt="http://schemas.openxmlformats.org/officeDocument/2006/docPropsVTypes">
  <TotalTime>1087</TotalTime>
  <Words>361</Words>
  <Application>Microsoft Office PowerPoint</Application>
  <PresentationFormat>Široki zaslon</PresentationFormat>
  <Paragraphs>84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PowerPoint prezentacija</vt:lpstr>
      <vt:lpstr>     E.U.R.O.P. - KLASE TRUPOVA</vt:lpstr>
      <vt:lpstr>    KATEGORIJA  G 24 MJ+</vt:lpstr>
      <vt:lpstr>I - KATEGORIJA MESA  G 24mj +  </vt:lpstr>
      <vt:lpstr>II . KATEGORIJA MESA </vt:lpstr>
      <vt:lpstr>         III-KATEGORIJA MESA    </vt:lpstr>
      <vt:lpstr>OSTALO VAN KATEGORIJE </vt:lpstr>
      <vt:lpstr>REKAPITULACIJA</vt:lpstr>
      <vt:lpstr>TRŽNA VRIJEDNOST TRUPA</vt:lpstr>
      <vt:lpstr>TROŠKOVI</vt:lpstr>
      <vt:lpstr>          ZAKLJUČAK            </vt:lpstr>
      <vt:lpstr>                                                               HVALA NA PAŽNJI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HHU SALERS CROATIA</dc:title>
  <dc:creator>Korisnik</dc:creator>
  <cp:lastModifiedBy>Mirko</cp:lastModifiedBy>
  <cp:revision>94</cp:revision>
  <dcterms:created xsi:type="dcterms:W3CDTF">2021-03-02T18:34:45Z</dcterms:created>
  <dcterms:modified xsi:type="dcterms:W3CDTF">2024-04-02T16:40:03Z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0x010100E84CD1C9A48C6943BD766094F26855F3</vt:lpwstr>
  </property>
  <property fmtid="{D5CDD505-2E9C-101B-9397-08002B2CF9AE}" pid="3" name="_dlc_DocIdItemGuid">
    <vt:lpwstr>4092944c-fd9f-4847-bf9d-c32fd42f1dbf</vt:lpwstr>
  </property>
</Properties>
</file>